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notesSlides/_rels/notesSlide59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notesSlide83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harts/chart28.xml" ContentType="application/vnd.openxmlformats-officedocument.drawingml.chart+xml"/>
  <Override PartName="/ppt/charts/chart27.xml" ContentType="application/vnd.openxmlformats-officedocument.drawingml.chart+xml"/>
  <Override PartName="/ppt/charts/chart26.xml" ContentType="application/vnd.openxmlformats-officedocument.drawingml.chart+xml"/>
  <Override PartName="/ppt/charts/chart19.xml" ContentType="application/vnd.openxmlformats-officedocument.drawingml.chart+xml"/>
  <Override PartName="/ppt/charts/chart25.xml" ContentType="application/vnd.openxmlformats-officedocument.drawingml.chart+xml"/>
  <Override PartName="/ppt/charts/chart18.xml" ContentType="application/vnd.openxmlformats-officedocument.drawingml.chart+xml"/>
  <Override PartName="/ppt/charts/chart24.xml" ContentType="application/vnd.openxmlformats-officedocument.drawingml.chart+xml"/>
  <Override PartName="/ppt/charts/chart17.xml" ContentType="application/vnd.openxmlformats-officedocument.drawingml.chart+xml"/>
  <Override PartName="/ppt/charts/chart23.xml" ContentType="application/vnd.openxmlformats-officedocument.drawingml.chart+xml"/>
  <Override PartName="/ppt/charts/chart15.xml" ContentType="application/vnd.openxmlformats-officedocument.drawingml.chart+xml"/>
  <Override PartName="/ppt/charts/chart21.xml" ContentType="application/vnd.openxmlformats-officedocument.drawingml.chart+xml"/>
  <Override PartName="/ppt/charts/chart16.xml" ContentType="application/vnd.openxmlformats-officedocument.drawingml.chart+xml"/>
  <Override PartName="/ppt/charts/chart22.xml" ContentType="application/vnd.openxmlformats-officedocument.drawingml.chart+xml"/>
  <Override PartName="/ppt/charts/chart20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5.png" ContentType="image/png"/>
  <Override PartName="/ppt/media/image53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23.png" ContentType="image/png"/>
  <Override PartName="/ppt/media/image8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31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8.png" ContentType="image/png"/>
  <Override PartName="/ppt/media/image5.jpeg" ContentType="image/jpeg"/>
  <Override PartName="/ppt/media/image54.png" ContentType="image/png"/>
  <Override PartName="/ppt/media/image4.png" ContentType="image/png"/>
  <Override PartName="/ppt/media/image39.png" ContentType="image/png"/>
  <Override PartName="/ppt/media/image1.jpeg" ContentType="image/jpeg"/>
  <Override PartName="/ppt/media/image41.png" ContentType="image/png"/>
  <Override PartName="/ppt/media/image11.png" ContentType="image/png"/>
  <Override PartName="/ppt/media/image16.png" ContentType="image/png"/>
  <Override PartName="/ppt/media/image3.jpeg" ContentType="image/jpeg"/>
  <Override PartName="/ppt/media/image2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9.png" ContentType="image/png"/>
  <Override PartName="/ppt/media/image24.png" ContentType="image/png"/>
  <Override PartName="/ppt/media/image10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15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8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
</Relationships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173666"/>
        <c:axId val="81078895"/>
      </c:lineChart>
      <c:catAx>
        <c:axId val="173666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81078895"/>
        <c:crosses val="autoZero"/>
        <c:auto val="1"/>
        <c:lblAlgn val="ctr"/>
        <c:lblOffset val="100"/>
      </c:catAx>
      <c:valAx>
        <c:axId val="81078895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173666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31062844"/>
        <c:axId val="58868331"/>
      </c:lineChart>
      <c:catAx>
        <c:axId val="31062844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58868331"/>
        <c:crosses val="autoZero"/>
        <c:auto val="1"/>
        <c:lblAlgn val="ctr"/>
        <c:lblOffset val="100"/>
      </c:catAx>
      <c:valAx>
        <c:axId val="58868331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31062844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61276817"/>
        <c:axId val="82764406"/>
      </c:lineChart>
      <c:catAx>
        <c:axId val="61276817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82764406"/>
        <c:crosses val="autoZero"/>
        <c:auto val="1"/>
        <c:lblAlgn val="ctr"/>
        <c:lblOffset val="100"/>
      </c:catAx>
      <c:valAx>
        <c:axId val="82764406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61276817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58295725"/>
        <c:axId val="27333495"/>
      </c:lineChart>
      <c:catAx>
        <c:axId val="58295725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27333495"/>
        <c:crosses val="autoZero"/>
        <c:auto val="1"/>
        <c:lblAlgn val="ctr"/>
        <c:lblOffset val="100"/>
      </c:catAx>
      <c:valAx>
        <c:axId val="27333495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58295725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61982382"/>
        <c:axId val="14488164"/>
      </c:lineChart>
      <c:catAx>
        <c:axId val="61982382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14488164"/>
        <c:crosses val="autoZero"/>
        <c:auto val="1"/>
        <c:lblAlgn val="ctr"/>
        <c:lblOffset val="100"/>
      </c:catAx>
      <c:valAx>
        <c:axId val="14488164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61982382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20154493"/>
        <c:axId val="30591349"/>
      </c:lineChart>
      <c:catAx>
        <c:axId val="20154493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30591349"/>
        <c:crosses val="autoZero"/>
        <c:auto val="1"/>
        <c:lblAlgn val="ctr"/>
        <c:lblOffset val="100"/>
      </c:catAx>
      <c:valAx>
        <c:axId val="30591349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20154493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44317385"/>
        <c:axId val="9642163"/>
      </c:lineChart>
      <c:catAx>
        <c:axId val="44317385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9642163"/>
        <c:crosses val="autoZero"/>
        <c:auto val="1"/>
        <c:lblAlgn val="ctr"/>
        <c:lblOffset val="100"/>
      </c:catAx>
      <c:valAx>
        <c:axId val="9642163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44317385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55721105"/>
        <c:axId val="15827789"/>
      </c:lineChart>
      <c:catAx>
        <c:axId val="55721105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15827789"/>
        <c:crosses val="autoZero"/>
        <c:auto val="1"/>
        <c:lblAlgn val="ctr"/>
        <c:lblOffset val="100"/>
      </c:catAx>
      <c:valAx>
        <c:axId val="15827789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55721105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86456723"/>
        <c:axId val="27517320"/>
      </c:lineChart>
      <c:catAx>
        <c:axId val="86456723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27517320"/>
        <c:crosses val="autoZero"/>
        <c:auto val="1"/>
        <c:lblAlgn val="ctr"/>
        <c:lblOffset val="100"/>
      </c:catAx>
      <c:valAx>
        <c:axId val="27517320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86456723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18244635"/>
        <c:axId val="58868178"/>
      </c:lineChart>
      <c:catAx>
        <c:axId val="18244635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58868178"/>
        <c:crosses val="autoZero"/>
        <c:auto val="1"/>
        <c:lblAlgn val="ctr"/>
        <c:lblOffset val="100"/>
      </c:catAx>
      <c:valAx>
        <c:axId val="58868178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18244635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98901611"/>
        <c:axId val="83553666"/>
      </c:lineChart>
      <c:catAx>
        <c:axId val="98901611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83553666"/>
        <c:crosses val="autoZero"/>
        <c:auto val="1"/>
        <c:lblAlgn val="ctr"/>
        <c:lblOffset val="100"/>
      </c:catAx>
      <c:valAx>
        <c:axId val="83553666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98901611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89982490"/>
        <c:axId val="26158837"/>
      </c:lineChart>
      <c:catAx>
        <c:axId val="89982490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26158837"/>
        <c:crosses val="autoZero"/>
        <c:auto val="1"/>
        <c:lblAlgn val="ctr"/>
        <c:lblOffset val="100"/>
      </c:catAx>
      <c:valAx>
        <c:axId val="26158837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89982490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66520971"/>
        <c:axId val="82165834"/>
      </c:lineChart>
      <c:catAx>
        <c:axId val="66520971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82165834"/>
        <c:crosses val="autoZero"/>
        <c:auto val="1"/>
        <c:lblAlgn val="ctr"/>
        <c:lblOffset val="100"/>
      </c:catAx>
      <c:valAx>
        <c:axId val="82165834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66520971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a22e"/>
            </a:solidFill>
            <a:ln w="34920">
              <a:solidFill>
                <a:srgbClr val="f0a22e"/>
              </a:solidFill>
              <a:round/>
            </a:ln>
          </c:spPr>
          <c:marker>
            <c:symbol val="circle"/>
            <c:size val="5"/>
            <c:spPr>
              <a:solidFill>
                <a:srgbClr val="f0a22e"/>
              </a:solidFill>
            </c:spPr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"/>
                <c:pt idx="0">
                  <c:v>Category 1</c:v>
                </c:pt>
                <c:pt idx="1">
                  <c:v/>
                </c:pt>
                <c:pt idx="2">
                  <c:v>Category 2</c:v>
                </c:pt>
                <c:pt idx="3">
                  <c:v>Category 3</c:v>
                </c:pt>
                <c:pt idx="4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2.5</c:v>
                </c:pt>
                <c:pt idx="4">
                  <c:v>4</c:v>
                </c:pt>
                <c:pt idx="5">
                  <c:v>14</c:v>
                </c:pt>
                <c:pt idx="6">
                  <c:v>4</c:v>
                </c:pt>
                <c:pt idx="7">
                  <c:v>2</c:v>
                </c:pt>
              </c:numCache>
            </c:numRef>
          </c:val>
          <c:smooth val="1"/>
        </c:ser>
        <c:hiLowLines>
          <c:spPr>
            <a:ln>
              <a:noFill/>
            </a:ln>
          </c:spPr>
        </c:hiLowLines>
        <c:marker val="1"/>
        <c:axId val="62919230"/>
        <c:axId val="23252012"/>
      </c:lineChart>
      <c:catAx>
        <c:axId val="62919230"/>
        <c:scaling>
          <c:orientation val="minMax"/>
        </c:scaling>
        <c:delete val="1"/>
        <c:axPos val="b"/>
        <c:numFmt formatCode="[$-409]MM/DD/YYYY" sourceLinked="1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23252012"/>
        <c:crosses val="autoZero"/>
        <c:auto val="1"/>
        <c:lblAlgn val="ctr"/>
        <c:lblOffset val="100"/>
      </c:catAx>
      <c:valAx>
        <c:axId val="23252012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62919230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move the slide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641865A-E957-4DB9-B7AA-6650991A116F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9.xml"/><Relationship Id="rId4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83.xml"/><Relationship Id="rId4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924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5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926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A4EED6C-B046-4FB9-A7D2-7785FED9F6A4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928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9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930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170B1ED-4739-4680-9C40-66C58EF9B4DB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932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3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934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D8AA8DE-3DA8-4702-B6CE-75DC9282A03F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7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938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D316D07-7850-4672-8A2E-01C6D9C29E72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Presentation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639360"/>
            <a:ext cx="3187080" cy="4049640"/>
          </a:xfrm>
          <a:prstGeom prst="rect">
            <a:avLst/>
          </a:prstGeom>
        </p:spPr>
        <p:txBody>
          <a:bodyPr lIns="36000" rIns="36000" tIns="36000" bIns="36000" anchor="b">
            <a:sp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Insert a Picture Here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83104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Position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318456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</a:rPr>
              <a:t>Web Site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355140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Company Name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87648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1600" spc="-1" strike="noStrike">
                <a:solidFill>
                  <a:srgbClr val="f27a44"/>
                </a:solidFill>
                <a:latin typeface="Calibri"/>
              </a:rPr>
              <a:t>Company Web Site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" name="Picture 9" descr=""/>
          <p:cNvPicPr/>
          <p:nvPr/>
        </p:nvPicPr>
        <p:blipFill>
          <a:blip r:embed="rId3"/>
          <a:stretch/>
        </p:blipFill>
        <p:spPr>
          <a:xfrm>
            <a:off x="678600" y="249624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</a:pPr>
            <a:fld id="{358ADDFA-AC2A-4D09-A695-76B0E3DB0B48}" type="datetime1">
              <a:rPr b="0" lang="en-US" sz="1000" spc="-1" strike="noStrike">
                <a:solidFill>
                  <a:srgbClr val="ffffff"/>
                </a:solidFill>
                <a:latin typeface="Calibri"/>
              </a:rPr>
              <a:t>08/02/2019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B7EDBCF-6A0F-4FED-A894-DC9B16AFE86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First Level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3" marL="121896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4" marL="15238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Fifth Level`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9" name="Picture 7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2960" y="4555800"/>
            <a:ext cx="10362960" cy="1217160"/>
          </a:xfrm>
          <a:prstGeom prst="rect">
            <a:avLst/>
          </a:prstGeom>
        </p:spPr>
        <p:txBody>
          <a:bodyPr lIns="36000" rIns="36000" tIns="36000" bIns="36000" anchor="b">
            <a:sp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912960" y="5754960"/>
            <a:ext cx="10362960" cy="4049640"/>
          </a:xfrm>
          <a:prstGeom prst="rect">
            <a:avLst/>
          </a:prstGeom>
        </p:spPr>
        <p:txBody>
          <a:bodyPr lIns="36000" rIns="36000" tIns="36000" bIns="36000">
            <a:sp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8" name="Picture 4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chart" Target="../charts/chart15.xml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chart" Target="../charts/chart16.xml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chart" Target="../charts/chart17.xml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chart" Target="../charts/chart18.xml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chart" Target="../charts/chart19.xm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chart" Target="../charts/chart20.xml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chart" Target="../charts/chart21.xml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chart" Target="../charts/chart22.xml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chart" Target="../charts/chart23.xml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chart" Target="../charts/chart24.xm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chart" Target="../charts/chart25.xml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chart" Target="../charts/chart26.xml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chart" Target="../charts/chart27.xml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chart" Target="../charts/chart2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slideLayout" Target="../slideLayouts/slideLayout13.xml"/><Relationship Id="rId2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Greedy_algorithm" TargetMode="External"/><Relationship Id="rId2" Type="http://schemas.openxmlformats.org/officeDocument/2006/relationships/hyperlink" Target="https://en.wikipedia.org/wiki/Genetic_algorithm" TargetMode="External"/><Relationship Id="rId3" Type="http://schemas.openxmlformats.org/officeDocument/2006/relationships/hyperlink" Target="https://en.wikipedia.org/wiki/Branch_and_bound" TargetMode="External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hyperlink" Target="http://www.claymath.org/millennium-problems/p-vs-np-problem" TargetMode="External"/><Relationship Id="rId2" Type="http://schemas.openxmlformats.org/officeDocument/2006/relationships/hyperlink" Target="https://www.win.tue.nl/~gwoegi/P-versus-NP.htm" TargetMode="External"/><Relationship Id="rId3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NP-completeness" TargetMode="External"/><Relationship Id="rId2" Type="http://schemas.openxmlformats.org/officeDocument/2006/relationships/hyperlink" Target="http://en.wikipedia.org/wiki/P_versus_NP_problem" TargetMode="External"/><Relationship Id="rId3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hyperlink" Target="http://www.cs.bu.edu/~steng/teaching/Fall2003/lectures/lecture7.ppt" TargetMode="External"/><Relationship Id="rId2" Type="http://schemas.openxmlformats.org/officeDocument/2006/relationships/hyperlink" Target="http://www.cis.upenn.edu/~matuszek/cit594-2005/Lectures/36-greedy.ppt" TargetMode="External"/><Relationship Id="rId3" Type="http://schemas.openxmlformats.org/officeDocument/2006/relationships/hyperlink" Target="http://www.cs.berkeley.edu/~vazirani/algorithms/chap5.pdf" TargetMode="External"/><Relationship Id="rId4" Type="http://schemas.openxmlformats.org/officeDocument/2006/relationships/hyperlink" Target="http://www.programirane.org/" TargetMode="External"/><Relationship Id="rId5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503520" y="665280"/>
            <a:ext cx="7991640" cy="108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Greedy Algorithms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3503520" y="1890360"/>
            <a:ext cx="7991640" cy="157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Brute-Force, </a:t>
            </a:r>
            <a:br/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Heuristic Algorithms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760320" y="460116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SoftUni Team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4" name="TextShape 4"/>
          <p:cNvSpPr txBox="1"/>
          <p:nvPr/>
        </p:nvSpPr>
        <p:spPr>
          <a:xfrm>
            <a:off x="760320" y="507096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Technical Trainers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5" name="TextShape 5"/>
          <p:cNvSpPr txBox="1"/>
          <p:nvPr/>
        </p:nvSpPr>
        <p:spPr>
          <a:xfrm>
            <a:off x="760320" y="5576040"/>
            <a:ext cx="3187080" cy="363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</a:rPr>
              <a:t>Software University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6" name="TextShape 6"/>
          <p:cNvSpPr txBox="1"/>
          <p:nvPr/>
        </p:nvSpPr>
        <p:spPr>
          <a:xfrm>
            <a:off x="760320" y="5917320"/>
            <a:ext cx="3187080" cy="3308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821880" y="3310200"/>
            <a:ext cx="2175120" cy="760680"/>
          </a:xfrm>
          <a:prstGeom prst="roundRect">
            <a:avLst>
              <a:gd name="adj" fmla="val 3940"/>
            </a:avLst>
          </a:prstGeom>
          <a:blipFill rotWithShape="0">
            <a:blip r:embed="rId2"/>
            <a:stretch>
              <a:fillRect/>
            </a:stretch>
          </a:blipFill>
          <a:ln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Picture 18" descr=""/>
          <p:cNvPicPr/>
          <p:nvPr/>
        </p:nvPicPr>
        <p:blipFill>
          <a:blip r:embed="rId3"/>
          <a:stretch/>
        </p:blipFill>
        <p:spPr>
          <a:xfrm flipH="1">
            <a:off x="3884760" y="3870720"/>
            <a:ext cx="2133360" cy="2341080"/>
          </a:xfrm>
          <a:prstGeom prst="rect">
            <a:avLst/>
          </a:prstGeom>
          <a:ln>
            <a:noFill/>
          </a:ln>
        </p:spPr>
      </p:pic>
      <p:sp>
        <p:nvSpPr>
          <p:cNvPr id="139" name="CustomShape 8"/>
          <p:cNvSpPr/>
          <p:nvPr/>
        </p:nvSpPr>
        <p:spPr>
          <a:xfrm rot="576000">
            <a:off x="4984200" y="3736080"/>
            <a:ext cx="223632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efefd"/>
                </a:solidFill>
                <a:latin typeface="Calibri"/>
              </a:rPr>
              <a:t>Greedy</a:t>
            </a:r>
            <a:br/>
            <a:r>
              <a:rPr b="1" lang="en-US" sz="2400" spc="49" strike="noStrike">
                <a:solidFill>
                  <a:srgbClr val="fefefd"/>
                </a:solidFill>
                <a:latin typeface="Calibri"/>
              </a:rPr>
              <a:t>Algorithms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0" name="Picture 13" descr=""/>
          <p:cNvPicPr/>
          <p:nvPr/>
        </p:nvPicPr>
        <p:blipFill>
          <a:blip r:embed="rId4"/>
          <a:stretch/>
        </p:blipFill>
        <p:spPr>
          <a:xfrm>
            <a:off x="8183160" y="3510000"/>
            <a:ext cx="2793600" cy="279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Brute-Force Algorithms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8</a:t>
            </a:r>
            <a:endParaRPr b="0" lang="en-US" sz="166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Brute-Force Algorithms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66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Brute-Force Algorithms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293840" y="16765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3"/>
          <p:cNvSpPr/>
          <p:nvPr/>
        </p:nvSpPr>
        <p:spPr>
          <a:xfrm>
            <a:off x="1674720" y="19810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45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345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3427560" y="19810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45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3450" spc="-1" strike="noStrike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5180040" y="19810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45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345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6932520" y="19810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45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3450" spc="-1" strike="noStrike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8685360" y="19810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450" spc="-1" strike="noStrike">
                <a:solidFill>
                  <a:srgbClr val="ffffff"/>
                </a:solidFill>
                <a:latin typeface="Calibri"/>
              </a:rPr>
              <a:t>9</a:t>
            </a:r>
            <a:endParaRPr b="0" lang="en-US" sz="13450" spc="-1" strike="noStrike">
              <a:latin typeface="Arial"/>
            </a:endParaRPr>
          </a:p>
        </p:txBody>
      </p:sp>
      <p:sp>
        <p:nvSpPr>
          <p:cNvPr id="215" name="CustomShape 8"/>
          <p:cNvSpPr/>
          <p:nvPr/>
        </p:nvSpPr>
        <p:spPr>
          <a:xfrm>
            <a:off x="531360" y="4800600"/>
            <a:ext cx="11120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10 x 10 x 10 x 10 x 10 = 100,000 combinations</a:t>
            </a:r>
            <a:endParaRPr b="0" lang="en-US" sz="36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912960" y="489456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Greedy Algorithms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Picking Locally Optimal Solution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3732120" y="533520"/>
            <a:ext cx="4723920" cy="472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BC68666-8E6B-46CB-B1BE-20DA1C072474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In computer science, an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optimization problem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is the problem of finding the best solution from all feasible solutions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Finding the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optimal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among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many candidates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Examples of optimization problems: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Find the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shortest path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from Sofia to Varna on the map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Find the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maximum increasing subsequence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in integer sequence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Traveling salesman problem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(minimal Hamilton cycle)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Find the shortest route that visits each city and returns to the origin city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Optimization Problems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7B4BD52-BA6C-4C1F-827D-DEE61B9CAE4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190440" y="115092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84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Greedy algorithms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are a category of algorithms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For solving optimization problems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Usually more efficient than the other algorithms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But can produce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non-optimal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(incorrect) result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Greedy algorithms pick the best local solution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Pick the optimum from their current position &amp; point of view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Greedy algorithms assume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always choosing a local optimum leads to the global optimum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This is sometimes correct, but sometimes it is not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Greedy Algorithms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912960" y="489456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Sum of Coins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Problem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2795040" y="19051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3274920" y="31240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5277240" y="351396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4591440" y="19810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8020440" y="2200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2" name="CustomShape 8"/>
          <p:cNvSpPr/>
          <p:nvPr/>
        </p:nvSpPr>
        <p:spPr>
          <a:xfrm>
            <a:off x="6801480" y="320364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>
            <a:off x="6386400" y="155556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1$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5F4D1C6-0BAF-410C-A193-17520661FB42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15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Consider the US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currency coins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: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{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0.01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0.02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0.05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0.10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}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Problem 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Sum of Coins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":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Gather a sum of money, using the least possible number of coins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Greedy algorithm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for "Sum of Coins":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Take the largest coin while possible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Then take the second largest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Etc.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Greedy Algorithms: Sum of Coins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6C1A944-F2A1-4FDC-8044-1EF2ED113C7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746604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35035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61711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48589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365616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4" name="CustomShape 8"/>
          <p:cNvSpPr/>
          <p:nvPr/>
        </p:nvSpPr>
        <p:spPr>
          <a:xfrm>
            <a:off x="501156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5" name="CustomShape 9"/>
          <p:cNvSpPr/>
          <p:nvPr/>
        </p:nvSpPr>
        <p:spPr>
          <a:xfrm>
            <a:off x="632340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6" name="CustomShape 10"/>
          <p:cNvSpPr/>
          <p:nvPr/>
        </p:nvSpPr>
        <p:spPr>
          <a:xfrm>
            <a:off x="761832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7" name="CustomShape 11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8" name="CustomShape 12"/>
          <p:cNvSpPr/>
          <p:nvPr/>
        </p:nvSpPr>
        <p:spPr>
          <a:xfrm>
            <a:off x="2710440" y="4724280"/>
            <a:ext cx="502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9" name="CustomShape 13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B24EF92-2F9B-4A28-AA60-0B1028EFECC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746604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35035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61711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5" name="CustomShape 6"/>
          <p:cNvSpPr/>
          <p:nvPr/>
        </p:nvSpPr>
        <p:spPr>
          <a:xfrm>
            <a:off x="48589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6" name="CustomShape 7"/>
          <p:cNvSpPr/>
          <p:nvPr/>
        </p:nvSpPr>
        <p:spPr>
          <a:xfrm>
            <a:off x="501156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7" name="CustomShape 8"/>
          <p:cNvSpPr/>
          <p:nvPr/>
        </p:nvSpPr>
        <p:spPr>
          <a:xfrm>
            <a:off x="632340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8" name="CustomShape 9"/>
          <p:cNvSpPr/>
          <p:nvPr/>
        </p:nvSpPr>
        <p:spPr>
          <a:xfrm>
            <a:off x="761832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9" name="CustomShape 10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0" name="CustomShape 11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1" name="CustomShape 12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2" name="CustomShape 13"/>
          <p:cNvSpPr/>
          <p:nvPr/>
        </p:nvSpPr>
        <p:spPr>
          <a:xfrm>
            <a:off x="391140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EBECD91-6EC9-4ACD-8DA6-2B459AC8416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43" name="Section Zoom 5" descr=""/>
          <p:cNvPicPr/>
          <p:nvPr/>
        </p:nvPicPr>
        <p:blipFill>
          <a:blip r:embed="rId1"/>
          <a:stretch/>
        </p:blipFill>
        <p:spPr>
          <a:xfrm>
            <a:off x="912960" y="160020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144" name="Section Zoom 7" descr=""/>
          <p:cNvPicPr/>
          <p:nvPr/>
        </p:nvPicPr>
        <p:blipFill>
          <a:blip r:embed="rId2"/>
          <a:stretch/>
        </p:blipFill>
        <p:spPr>
          <a:xfrm>
            <a:off x="4341960" y="160020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145" name="Section Zoom 10" descr=""/>
          <p:cNvPicPr/>
          <p:nvPr/>
        </p:nvPicPr>
        <p:blipFill>
          <a:blip r:embed="rId3"/>
          <a:stretch/>
        </p:blipFill>
        <p:spPr>
          <a:xfrm>
            <a:off x="6018120" y="411480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146" name="Section Zoom 14" descr=""/>
          <p:cNvPicPr/>
          <p:nvPr/>
        </p:nvPicPr>
        <p:blipFill>
          <a:blip r:embed="rId4"/>
          <a:stretch/>
        </p:blipFill>
        <p:spPr>
          <a:xfrm>
            <a:off x="7770960" y="160020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147" name="Section Zoom 16" descr=""/>
          <p:cNvPicPr/>
          <p:nvPr/>
        </p:nvPicPr>
        <p:blipFill>
          <a:blip r:embed="rId5"/>
          <a:stretch/>
        </p:blipFill>
        <p:spPr>
          <a:xfrm>
            <a:off x="2589120" y="411480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65DAF2A-2E7F-4AAF-9059-A7FF479ADBB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746604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35035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61711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48589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CustomShape 7"/>
          <p:cNvSpPr/>
          <p:nvPr/>
        </p:nvSpPr>
        <p:spPr>
          <a:xfrm>
            <a:off x="391140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0" name="CustomShape 8"/>
          <p:cNvSpPr/>
          <p:nvPr/>
        </p:nvSpPr>
        <p:spPr>
          <a:xfrm>
            <a:off x="533916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1" name="CustomShape 9"/>
          <p:cNvSpPr/>
          <p:nvPr/>
        </p:nvSpPr>
        <p:spPr>
          <a:xfrm>
            <a:off x="632340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CustomShape 10"/>
          <p:cNvSpPr/>
          <p:nvPr/>
        </p:nvSpPr>
        <p:spPr>
          <a:xfrm>
            <a:off x="761832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3" name="CustomShape 11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4" name="CustomShape 1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5" name="CustomShape 1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15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35A6AD5-E4E6-47C7-B6BF-5ACBAD83078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746604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35035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0" name="CustomShape 5"/>
          <p:cNvSpPr/>
          <p:nvPr/>
        </p:nvSpPr>
        <p:spPr>
          <a:xfrm>
            <a:off x="61711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>
            <a:off x="48589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2" name="CustomShape 7"/>
          <p:cNvSpPr/>
          <p:nvPr/>
        </p:nvSpPr>
        <p:spPr>
          <a:xfrm>
            <a:off x="391140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CustomShape 8"/>
          <p:cNvSpPr/>
          <p:nvPr/>
        </p:nvSpPr>
        <p:spPr>
          <a:xfrm>
            <a:off x="533916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4" name="CustomShape 9"/>
          <p:cNvSpPr/>
          <p:nvPr/>
        </p:nvSpPr>
        <p:spPr>
          <a:xfrm>
            <a:off x="676656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5" name="CustomShape 10"/>
          <p:cNvSpPr/>
          <p:nvPr/>
        </p:nvSpPr>
        <p:spPr>
          <a:xfrm>
            <a:off x="7618320" y="2971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6" name="CustomShape 11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7" name="CustomShape 1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8" name="CustomShape 1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17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5899FEB-4EDA-4859-A514-081DF87FAF0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746604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35035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61711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4858920" y="2819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5" name="CustomShape 7"/>
          <p:cNvSpPr/>
          <p:nvPr/>
        </p:nvSpPr>
        <p:spPr>
          <a:xfrm>
            <a:off x="391140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6" name="CustomShape 8"/>
          <p:cNvSpPr/>
          <p:nvPr/>
        </p:nvSpPr>
        <p:spPr>
          <a:xfrm>
            <a:off x="533916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7" name="CustomShape 9"/>
          <p:cNvSpPr/>
          <p:nvPr/>
        </p:nvSpPr>
        <p:spPr>
          <a:xfrm>
            <a:off x="676656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2¢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8" name="CustomShape 10"/>
          <p:cNvSpPr/>
          <p:nvPr/>
        </p:nvSpPr>
        <p:spPr>
          <a:xfrm>
            <a:off x="819432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9" name="CustomShape 11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0" name="CustomShape 1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1" name="CustomShape 1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18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2" name="Graphic 15" descr=""/>
          <p:cNvPicPr/>
          <p:nvPr/>
        </p:nvPicPr>
        <p:blipFill>
          <a:blip r:embed="rId1"/>
          <a:stretch/>
        </p:blipFill>
        <p:spPr>
          <a:xfrm>
            <a:off x="9447120" y="2362320"/>
            <a:ext cx="1752120" cy="1752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D6950D9-9BE9-4A58-AF88-F956E261AA1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– Solution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608040" y="1447920"/>
            <a:ext cx="10958040" cy="3843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int finalSum = 18;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int currentSum = 0;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int[] coins = { 10, 10, 5, 5, 2, 2, 1, 1 };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Queue&lt;int&gt; resultCoins = new Queue&lt;int&gt;();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//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Next Slide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Console.WriteLine("Sum not found");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051C823-C2EA-4B5D-888E-91F933A3E94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– Solution(2)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608040" y="1447920"/>
            <a:ext cx="10958040" cy="4781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for (int i = 0; i &lt; coins.Length; i++)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if (currentSum + coins[i] &gt; finalSum) continue;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currentSum += coins[i];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resultCoins.Enqueue(coins[i]);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if (currentSum == finalSum)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//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Sum Found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912960" y="489456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Peak Point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Problem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11" name="Chart 12"/>
          <p:cNvGraphicFramePr/>
          <p:nvPr/>
        </p:nvGraphicFramePr>
        <p:xfrm>
          <a:off x="3726360" y="990720"/>
          <a:ext cx="4735800" cy="3721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187540D-CB85-4EF4-846D-1EFBEB535D8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Find the peak point on a curve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Greedy Algorithms: Peak Point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15" name="Chart 4"/>
          <p:cNvGraphicFramePr/>
          <p:nvPr/>
        </p:nvGraphicFramePr>
        <p:xfrm>
          <a:off x="3724920" y="2296800"/>
          <a:ext cx="4735800" cy="3721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16" name="CustomShape 4"/>
          <p:cNvSpPr/>
          <p:nvPr/>
        </p:nvSpPr>
        <p:spPr>
          <a:xfrm>
            <a:off x="6792840" y="27432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35E024A-CBC3-43A6-8AB5-3E122BF5BE7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19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20" name="CustomShape 3"/>
          <p:cNvSpPr/>
          <p:nvPr/>
        </p:nvSpPr>
        <p:spPr>
          <a:xfrm>
            <a:off x="2970360" y="59436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34BDC45-A74E-40AD-86BD-8F48F669B66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23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24" name="CustomShape 3"/>
          <p:cNvSpPr/>
          <p:nvPr/>
        </p:nvSpPr>
        <p:spPr>
          <a:xfrm>
            <a:off x="3351240" y="586728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582D485-B3A2-473C-BAF0-985A28CFE9D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27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28" name="CustomShape 3"/>
          <p:cNvSpPr/>
          <p:nvPr/>
        </p:nvSpPr>
        <p:spPr>
          <a:xfrm>
            <a:off x="4113360" y="57150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912960" y="489456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Brute-Force Algorithms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Trying All Solutions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50" name="Picture 6" descr=""/>
          <p:cNvPicPr/>
          <p:nvPr/>
        </p:nvPicPr>
        <p:blipFill>
          <a:blip r:embed="rId1"/>
          <a:stretch/>
        </p:blipFill>
        <p:spPr>
          <a:xfrm>
            <a:off x="3274920" y="1295280"/>
            <a:ext cx="5447880" cy="306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836BEB3-8EF5-48DF-8517-73D0F3ED36E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31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32" name="CustomShape 3"/>
          <p:cNvSpPr/>
          <p:nvPr/>
        </p:nvSpPr>
        <p:spPr>
          <a:xfrm>
            <a:off x="4977720" y="556272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CED56B8-CCAD-43BC-BB1E-59D01D20FE8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35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36" name="CustomShape 3"/>
          <p:cNvSpPr/>
          <p:nvPr/>
        </p:nvSpPr>
        <p:spPr>
          <a:xfrm>
            <a:off x="5942160" y="52578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B03A133-A7C0-407F-9DDC-B7C52235A7B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39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40" name="CustomShape 3"/>
          <p:cNvSpPr/>
          <p:nvPr/>
        </p:nvSpPr>
        <p:spPr>
          <a:xfrm>
            <a:off x="6399360" y="394848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390B066-378B-4D39-A4E5-F66CD90EB84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43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44" name="CustomShape 3"/>
          <p:cNvSpPr/>
          <p:nvPr/>
        </p:nvSpPr>
        <p:spPr>
          <a:xfrm>
            <a:off x="6703920" y="243828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4C0C137-0E84-4F6F-83E9-D98A4189245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Visualization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47" name="Chart 4"/>
          <p:cNvGraphicFramePr/>
          <p:nvPr/>
        </p:nvGraphicFramePr>
        <p:xfrm>
          <a:off x="2589120" y="1372320"/>
          <a:ext cx="6557040" cy="515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48" name="CustomShape 3"/>
          <p:cNvSpPr/>
          <p:nvPr/>
        </p:nvSpPr>
        <p:spPr>
          <a:xfrm>
            <a:off x="6913440" y="200016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9" name="Graphic 5" descr=""/>
          <p:cNvPicPr/>
          <p:nvPr/>
        </p:nvPicPr>
        <p:blipFill>
          <a:blip r:embed="rId2"/>
          <a:stretch/>
        </p:blipFill>
        <p:spPr>
          <a:xfrm>
            <a:off x="9447120" y="2362320"/>
            <a:ext cx="1752120" cy="1752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912960" y="48769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Greedy Algorithm for Sum of Coins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Coding Exercise (Lab)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52" name="Picture 2" descr=""/>
          <p:cNvPicPr/>
          <p:nvPr/>
        </p:nvPicPr>
        <p:blipFill>
          <a:blip r:embed="rId1"/>
          <a:stretch/>
        </p:blipFill>
        <p:spPr>
          <a:xfrm>
            <a:off x="4494240" y="1447920"/>
            <a:ext cx="3200040" cy="320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912960" y="49528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Greedy Failure Cases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Greedy Algorithms Often Fail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11760120" y="6524640"/>
            <a:ext cx="428400" cy="196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EA37097-8F61-4C7F-B4D4-345B6C17730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56" name="Picture 8" descr=""/>
          <p:cNvPicPr/>
          <p:nvPr/>
        </p:nvPicPr>
        <p:blipFill>
          <a:blip r:embed="rId1"/>
          <a:stretch/>
        </p:blipFill>
        <p:spPr>
          <a:xfrm>
            <a:off x="3732120" y="533520"/>
            <a:ext cx="4723920" cy="4723920"/>
          </a:xfrm>
          <a:prstGeom prst="rect">
            <a:avLst/>
          </a:prstGeom>
          <a:ln>
            <a:noFill/>
          </a:ln>
        </p:spPr>
      </p:pic>
      <p:pic>
        <p:nvPicPr>
          <p:cNvPr id="357" name="Graphic 10" descr=""/>
          <p:cNvPicPr/>
          <p:nvPr/>
        </p:nvPicPr>
        <p:blipFill>
          <a:blip r:embed="rId2"/>
          <a:stretch/>
        </p:blipFill>
        <p:spPr>
          <a:xfrm>
            <a:off x="3998880" y="1098360"/>
            <a:ext cx="4190760" cy="419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Failure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2710440" y="4724280"/>
            <a:ext cx="502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2" name="CustomShape 5"/>
          <p:cNvSpPr/>
          <p:nvPr/>
        </p:nvSpPr>
        <p:spPr>
          <a:xfrm>
            <a:off x="771084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3" name="CustomShape 6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4" name="CustomShape 7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5" name="CustomShape 8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6" name="CustomShape 9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7" name="CustomShape 10"/>
          <p:cNvSpPr/>
          <p:nvPr/>
        </p:nvSpPr>
        <p:spPr>
          <a:xfrm>
            <a:off x="40532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8" name="CustomShape 11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9" name="CustomShape 12"/>
          <p:cNvSpPr/>
          <p:nvPr/>
        </p:nvSpPr>
        <p:spPr>
          <a:xfrm>
            <a:off x="54086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0" name="CustomShape 13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1" name="CustomShape 14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2" name="CustomShape 15"/>
          <p:cNvSpPr/>
          <p:nvPr/>
        </p:nvSpPr>
        <p:spPr>
          <a:xfrm>
            <a:off x="786312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3" name="CustomShape 16"/>
          <p:cNvSpPr/>
          <p:nvPr/>
        </p:nvSpPr>
        <p:spPr>
          <a:xfrm>
            <a:off x="801540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Failure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771084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9" name="CustomShape 6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0" name="CustomShape 7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1" name="CustomShape 8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2" name="CustomShape 9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3" name="CustomShape 10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4" name="CustomShape 11"/>
          <p:cNvSpPr/>
          <p:nvPr/>
        </p:nvSpPr>
        <p:spPr>
          <a:xfrm>
            <a:off x="54086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5" name="CustomShape 12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6" name="CustomShape 13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7" name="CustomShape 14"/>
          <p:cNvSpPr/>
          <p:nvPr/>
        </p:nvSpPr>
        <p:spPr>
          <a:xfrm>
            <a:off x="786312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8" name="CustomShape 15"/>
          <p:cNvSpPr/>
          <p:nvPr/>
        </p:nvSpPr>
        <p:spPr>
          <a:xfrm>
            <a:off x="801540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9" name="CustomShape 16"/>
          <p:cNvSpPr/>
          <p:nvPr/>
        </p:nvSpPr>
        <p:spPr>
          <a:xfrm>
            <a:off x="429624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Failure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15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4" name="CustomShape 5"/>
          <p:cNvSpPr/>
          <p:nvPr/>
        </p:nvSpPr>
        <p:spPr>
          <a:xfrm>
            <a:off x="771084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5" name="CustomShape 6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6" name="CustomShape 7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7" name="CustomShape 8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8" name="CustomShape 9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9" name="CustomShape 10"/>
          <p:cNvSpPr/>
          <p:nvPr/>
        </p:nvSpPr>
        <p:spPr>
          <a:xfrm>
            <a:off x="429624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0" name="CustomShape 11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1" name="CustomShape 12"/>
          <p:cNvSpPr/>
          <p:nvPr/>
        </p:nvSpPr>
        <p:spPr>
          <a:xfrm>
            <a:off x="55501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2" name="CustomShape 13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3" name="CustomShape 14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4" name="CustomShape 15"/>
          <p:cNvSpPr/>
          <p:nvPr/>
        </p:nvSpPr>
        <p:spPr>
          <a:xfrm>
            <a:off x="786312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5" name="CustomShape 16"/>
          <p:cNvSpPr/>
          <p:nvPr/>
        </p:nvSpPr>
        <p:spPr>
          <a:xfrm>
            <a:off x="801540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Trying all possible combinations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Picking the best solution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Usually slow and inefficient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Brute-Force Algorithms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2589120" y="3886200"/>
            <a:ext cx="7009920" cy="21333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2970360" y="4084200"/>
            <a:ext cx="1096920" cy="1706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5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1500" spc="-1" strike="noStrike">
              <a:latin typeface="Arial"/>
            </a:endParaRPr>
          </a:p>
        </p:txBody>
      </p:sp>
      <p:sp>
        <p:nvSpPr>
          <p:cNvPr id="155" name="CustomShape 5"/>
          <p:cNvSpPr/>
          <p:nvPr/>
        </p:nvSpPr>
        <p:spPr>
          <a:xfrm>
            <a:off x="4265640" y="4084200"/>
            <a:ext cx="1096920" cy="1706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5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1500" spc="-1" strike="noStrike"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5560920" y="4084200"/>
            <a:ext cx="1096920" cy="1706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5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1500" spc="-1" strike="noStrike">
              <a:latin typeface="Arial"/>
            </a:endParaRPr>
          </a:p>
        </p:txBody>
      </p:sp>
      <p:sp>
        <p:nvSpPr>
          <p:cNvPr id="157" name="CustomShape 7"/>
          <p:cNvSpPr/>
          <p:nvPr/>
        </p:nvSpPr>
        <p:spPr>
          <a:xfrm>
            <a:off x="6856560" y="4084200"/>
            <a:ext cx="1096920" cy="1706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5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1500" spc="-1" strike="noStrike">
              <a:latin typeface="Arial"/>
            </a:endParaRPr>
          </a:p>
        </p:txBody>
      </p:sp>
      <p:sp>
        <p:nvSpPr>
          <p:cNvPr id="158" name="CustomShape 8"/>
          <p:cNvSpPr/>
          <p:nvPr/>
        </p:nvSpPr>
        <p:spPr>
          <a:xfrm>
            <a:off x="8151840" y="4084200"/>
            <a:ext cx="1096920" cy="17064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5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Failure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16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9" name="CustomShape 4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10" name="CustomShape 5"/>
          <p:cNvSpPr/>
          <p:nvPr/>
        </p:nvSpPr>
        <p:spPr>
          <a:xfrm>
            <a:off x="771084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1" name="CustomShape 6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2" name="CustomShape 7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3" name="CustomShape 8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4" name="CustomShape 9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5" name="CustomShape 10"/>
          <p:cNvSpPr/>
          <p:nvPr/>
        </p:nvSpPr>
        <p:spPr>
          <a:xfrm>
            <a:off x="429624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6" name="CustomShape 11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7" name="CustomShape 12"/>
          <p:cNvSpPr/>
          <p:nvPr/>
        </p:nvSpPr>
        <p:spPr>
          <a:xfrm>
            <a:off x="55501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8" name="CustomShape 13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9" name="CustomShape 14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0" name="CustomShape 15"/>
          <p:cNvSpPr/>
          <p:nvPr/>
        </p:nvSpPr>
        <p:spPr>
          <a:xfrm>
            <a:off x="786312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1" name="CustomShape 16"/>
          <p:cNvSpPr/>
          <p:nvPr/>
        </p:nvSpPr>
        <p:spPr>
          <a:xfrm>
            <a:off x="680364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680364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Failure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17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6" name="CustomShape 5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7" name="CustomShape 6"/>
          <p:cNvSpPr/>
          <p:nvPr/>
        </p:nvSpPr>
        <p:spPr>
          <a:xfrm>
            <a:off x="771084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9" name="CustomShape 8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0" name="CustomShape 9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1" name="CustomShape 10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2" name="CustomShape 11"/>
          <p:cNvSpPr/>
          <p:nvPr/>
        </p:nvSpPr>
        <p:spPr>
          <a:xfrm>
            <a:off x="429624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3" name="CustomShape 12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4" name="CustomShape 13"/>
          <p:cNvSpPr/>
          <p:nvPr/>
        </p:nvSpPr>
        <p:spPr>
          <a:xfrm>
            <a:off x="55501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5" name="CustomShape 14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6" name="CustomShape 15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7" name="CustomShape 16"/>
          <p:cNvSpPr/>
          <p:nvPr/>
        </p:nvSpPr>
        <p:spPr>
          <a:xfrm>
            <a:off x="74149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680364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Failure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949680" y="4724280"/>
            <a:ext cx="1941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41" name="CustomShape 4"/>
          <p:cNvSpPr/>
          <p:nvPr/>
        </p:nvSpPr>
        <p:spPr>
          <a:xfrm>
            <a:off x="2678760" y="4724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18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42" name="CustomShape 5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43" name="CustomShape 6"/>
          <p:cNvSpPr/>
          <p:nvPr/>
        </p:nvSpPr>
        <p:spPr>
          <a:xfrm>
            <a:off x="37483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4" name="CustomShape 7"/>
          <p:cNvSpPr/>
          <p:nvPr/>
        </p:nvSpPr>
        <p:spPr>
          <a:xfrm>
            <a:off x="64159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5" name="CustomShape 8"/>
          <p:cNvSpPr/>
          <p:nvPr/>
        </p:nvSpPr>
        <p:spPr>
          <a:xfrm>
            <a:off x="5103720" y="2362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6" name="CustomShape 9"/>
          <p:cNvSpPr/>
          <p:nvPr/>
        </p:nvSpPr>
        <p:spPr>
          <a:xfrm>
            <a:off x="39006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7" name="CustomShape 10"/>
          <p:cNvSpPr/>
          <p:nvPr/>
        </p:nvSpPr>
        <p:spPr>
          <a:xfrm>
            <a:off x="4296240" y="46375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8" name="CustomShape 11"/>
          <p:cNvSpPr/>
          <p:nvPr/>
        </p:nvSpPr>
        <p:spPr>
          <a:xfrm>
            <a:off x="525636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9" name="CustomShape 12"/>
          <p:cNvSpPr/>
          <p:nvPr/>
        </p:nvSpPr>
        <p:spPr>
          <a:xfrm>
            <a:off x="55501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0" name="CustomShape 13"/>
          <p:cNvSpPr/>
          <p:nvPr/>
        </p:nvSpPr>
        <p:spPr>
          <a:xfrm>
            <a:off x="6568200" y="2514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1" name="CustomShape 14"/>
          <p:cNvSpPr/>
          <p:nvPr/>
        </p:nvSpPr>
        <p:spPr>
          <a:xfrm>
            <a:off x="6720840" y="266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2" name="CustomShape 15"/>
          <p:cNvSpPr/>
          <p:nvPr/>
        </p:nvSpPr>
        <p:spPr>
          <a:xfrm>
            <a:off x="741492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3" name="CustomShape 16"/>
          <p:cNvSpPr/>
          <p:nvPr/>
        </p:nvSpPr>
        <p:spPr>
          <a:xfrm>
            <a:off x="7993440" y="46368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338040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 of Coins Failure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754164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7" name="CustomShape 4"/>
          <p:cNvSpPr/>
          <p:nvPr/>
        </p:nvSpPr>
        <p:spPr>
          <a:xfrm>
            <a:off x="1020924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8" name="CustomShape 5"/>
          <p:cNvSpPr/>
          <p:nvPr/>
        </p:nvSpPr>
        <p:spPr>
          <a:xfrm>
            <a:off x="873000" y="392832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10¢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9" name="CustomShape 6"/>
          <p:cNvSpPr/>
          <p:nvPr/>
        </p:nvSpPr>
        <p:spPr>
          <a:xfrm>
            <a:off x="212688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0" name="CustomShape 7"/>
          <p:cNvSpPr/>
          <p:nvPr/>
        </p:nvSpPr>
        <p:spPr>
          <a:xfrm>
            <a:off x="8875440" y="392688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4¢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1" name="CustomShape 8"/>
          <p:cNvSpPr/>
          <p:nvPr/>
        </p:nvSpPr>
        <p:spPr>
          <a:xfrm>
            <a:off x="399168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2" name="CustomShape 9"/>
          <p:cNvSpPr/>
          <p:nvPr/>
        </p:nvSpPr>
        <p:spPr>
          <a:xfrm>
            <a:off x="4570200" y="3927600"/>
            <a:ext cx="959400" cy="88128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1¢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63" name="Graphic 28" descr=""/>
          <p:cNvPicPr/>
          <p:nvPr/>
        </p:nvPicPr>
        <p:blipFill>
          <a:blip r:embed="rId1"/>
          <a:stretch/>
        </p:blipFill>
        <p:spPr>
          <a:xfrm>
            <a:off x="2408040" y="2111040"/>
            <a:ext cx="1780920" cy="1752120"/>
          </a:xfrm>
          <a:prstGeom prst="rect">
            <a:avLst/>
          </a:prstGeom>
          <a:ln>
            <a:noFill/>
          </a:ln>
        </p:spPr>
      </p:pic>
      <p:sp>
        <p:nvSpPr>
          <p:cNvPr id="464" name="CustomShape 10"/>
          <p:cNvSpPr/>
          <p:nvPr/>
        </p:nvSpPr>
        <p:spPr>
          <a:xfrm>
            <a:off x="4736880" y="1499040"/>
            <a:ext cx="27277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Target: 18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65" name="Graphic 30" descr=""/>
          <p:cNvPicPr/>
          <p:nvPr/>
        </p:nvPicPr>
        <p:blipFill>
          <a:blip r:embed="rId2"/>
          <a:stretch/>
        </p:blipFill>
        <p:spPr>
          <a:xfrm>
            <a:off x="8609040" y="2111040"/>
            <a:ext cx="1752120" cy="1752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Failure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467" name="Chart 13"/>
          <p:cNvGraphicFramePr/>
          <p:nvPr/>
        </p:nvGraphicFramePr>
        <p:xfrm>
          <a:off x="2970360" y="1447920"/>
          <a:ext cx="5866920" cy="472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68" name="CustomShape 2"/>
          <p:cNvSpPr/>
          <p:nvPr/>
        </p:nvSpPr>
        <p:spPr>
          <a:xfrm>
            <a:off x="3427560" y="55962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Failure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470" name="Chart 13"/>
          <p:cNvGraphicFramePr/>
          <p:nvPr/>
        </p:nvGraphicFramePr>
        <p:xfrm>
          <a:off x="2970360" y="1447920"/>
          <a:ext cx="5866920" cy="472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71" name="CustomShape 2"/>
          <p:cNvSpPr/>
          <p:nvPr/>
        </p:nvSpPr>
        <p:spPr>
          <a:xfrm>
            <a:off x="3960720" y="54864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Failure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473" name="Chart 13"/>
          <p:cNvGraphicFramePr/>
          <p:nvPr/>
        </p:nvGraphicFramePr>
        <p:xfrm>
          <a:off x="2970360" y="1447920"/>
          <a:ext cx="5866920" cy="472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74" name="CustomShape 2"/>
          <p:cNvSpPr/>
          <p:nvPr/>
        </p:nvSpPr>
        <p:spPr>
          <a:xfrm>
            <a:off x="4417920" y="50292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Peak Point Failure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476" name="Chart 13"/>
          <p:cNvGraphicFramePr/>
          <p:nvPr/>
        </p:nvGraphicFramePr>
        <p:xfrm>
          <a:off x="2970360" y="1447920"/>
          <a:ext cx="5866920" cy="472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77" name="CustomShape 2"/>
          <p:cNvSpPr/>
          <p:nvPr/>
        </p:nvSpPr>
        <p:spPr>
          <a:xfrm>
            <a:off x="4738320" y="4792320"/>
            <a:ext cx="262440" cy="262440"/>
          </a:xfrm>
          <a:prstGeom prst="donut">
            <a:avLst>
              <a:gd name="adj" fmla="val 51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8" name="Graphic 4" descr=""/>
          <p:cNvPicPr/>
          <p:nvPr/>
        </p:nvPicPr>
        <p:blipFill>
          <a:blip r:embed="rId2"/>
          <a:stretch/>
        </p:blipFill>
        <p:spPr>
          <a:xfrm>
            <a:off x="4359960" y="3823920"/>
            <a:ext cx="1019160" cy="1002600"/>
          </a:xfrm>
          <a:prstGeom prst="rect">
            <a:avLst/>
          </a:prstGeom>
          <a:ln>
            <a:noFill/>
          </a:ln>
        </p:spPr>
      </p:pic>
      <p:sp>
        <p:nvSpPr>
          <p:cNvPr id="479" name="CustomShape 3"/>
          <p:cNvSpPr/>
          <p:nvPr/>
        </p:nvSpPr>
        <p:spPr>
          <a:xfrm>
            <a:off x="6813720" y="1972800"/>
            <a:ext cx="262440" cy="262440"/>
          </a:xfrm>
          <a:prstGeom prst="donut">
            <a:avLst>
              <a:gd name="adj" fmla="val 517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0" name="Graphic 6" descr=""/>
          <p:cNvPicPr/>
          <p:nvPr/>
        </p:nvPicPr>
        <p:blipFill>
          <a:blip r:embed="rId3"/>
          <a:stretch/>
        </p:blipFill>
        <p:spPr>
          <a:xfrm>
            <a:off x="6487920" y="1064880"/>
            <a:ext cx="914040" cy="9140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89B3EFD-DA73-448C-9CE7-2E96D9EDAA2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Largest sum path in a tree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(starting at root)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Greedy strategy: choose largest next node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Max Sum Path in Binary Tree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484" name="Group 4"/>
          <p:cNvGrpSpPr/>
          <p:nvPr/>
        </p:nvGrpSpPr>
        <p:grpSpPr>
          <a:xfrm>
            <a:off x="4291560" y="2971800"/>
            <a:ext cx="3602160" cy="2805480"/>
            <a:chOff x="4291560" y="2971800"/>
            <a:chExt cx="3602160" cy="2805480"/>
          </a:xfrm>
        </p:grpSpPr>
        <p:sp>
          <p:nvSpPr>
            <p:cNvPr id="485" name="CustomShape 5"/>
            <p:cNvSpPr/>
            <p:nvPr/>
          </p:nvSpPr>
          <p:spPr>
            <a:xfrm>
              <a:off x="5710680" y="297180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86" name="CustomShape 6"/>
            <p:cNvSpPr/>
            <p:nvPr/>
          </p:nvSpPr>
          <p:spPr>
            <a:xfrm>
              <a:off x="6693120" y="399096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87" name="CustomShape 7"/>
            <p:cNvSpPr/>
            <p:nvPr/>
          </p:nvSpPr>
          <p:spPr>
            <a:xfrm>
              <a:off x="4776480" y="398448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88" name="CustomShape 8"/>
            <p:cNvSpPr/>
            <p:nvPr/>
          </p:nvSpPr>
          <p:spPr>
            <a:xfrm>
              <a:off x="6209280" y="512244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89" name="CustomShape 9"/>
            <p:cNvSpPr/>
            <p:nvPr/>
          </p:nvSpPr>
          <p:spPr>
            <a:xfrm>
              <a:off x="7183080" y="5104440"/>
              <a:ext cx="71064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90" name="Line 10"/>
            <p:cNvSpPr/>
            <p:nvPr/>
          </p:nvSpPr>
          <p:spPr>
            <a:xfrm flipH="1">
              <a:off x="5379120" y="3528720"/>
              <a:ext cx="457200" cy="5472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Line 11"/>
            <p:cNvSpPr/>
            <p:nvPr/>
          </p:nvSpPr>
          <p:spPr>
            <a:xfrm flipH="1">
              <a:off x="6596280" y="4607640"/>
              <a:ext cx="321120" cy="5148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Line 12"/>
            <p:cNvSpPr/>
            <p:nvPr/>
          </p:nvSpPr>
          <p:spPr>
            <a:xfrm>
              <a:off x="7203240" y="4607640"/>
              <a:ext cx="253800" cy="5148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Line 13"/>
            <p:cNvSpPr/>
            <p:nvPr/>
          </p:nvSpPr>
          <p:spPr>
            <a:xfrm>
              <a:off x="6339600" y="3528720"/>
              <a:ext cx="501840" cy="5472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4"/>
            <p:cNvSpPr/>
            <p:nvPr/>
          </p:nvSpPr>
          <p:spPr>
            <a:xfrm>
              <a:off x="5254200" y="509544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95" name="CustomShape 15"/>
            <p:cNvSpPr/>
            <p:nvPr/>
          </p:nvSpPr>
          <p:spPr>
            <a:xfrm>
              <a:off x="4291560" y="509544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96" name="Line 16"/>
            <p:cNvSpPr/>
            <p:nvPr/>
          </p:nvSpPr>
          <p:spPr>
            <a:xfrm flipH="1">
              <a:off x="4655160" y="4607640"/>
              <a:ext cx="288000" cy="5148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Line 17"/>
            <p:cNvSpPr/>
            <p:nvPr/>
          </p:nvSpPr>
          <p:spPr>
            <a:xfrm>
              <a:off x="5284080" y="4607640"/>
              <a:ext cx="265680" cy="5068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8F3211F-F899-4E15-A265-6E00A2D04A6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9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Max Sum in Binary Tree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483120" y="226080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Sum: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01" name="CustomShape 4"/>
          <p:cNvSpPr/>
          <p:nvPr/>
        </p:nvSpPr>
        <p:spPr>
          <a:xfrm>
            <a:off x="1810440" y="2260800"/>
            <a:ext cx="502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7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502" name="Group 5"/>
          <p:cNvGrpSpPr/>
          <p:nvPr/>
        </p:nvGrpSpPr>
        <p:grpSpPr>
          <a:xfrm>
            <a:off x="4291560" y="2971800"/>
            <a:ext cx="3602160" cy="2805480"/>
            <a:chOff x="4291560" y="2971800"/>
            <a:chExt cx="3602160" cy="2805480"/>
          </a:xfrm>
        </p:grpSpPr>
        <p:sp>
          <p:nvSpPr>
            <p:cNvPr id="503" name="CustomShape 6"/>
            <p:cNvSpPr/>
            <p:nvPr/>
          </p:nvSpPr>
          <p:spPr>
            <a:xfrm>
              <a:off x="5710680" y="2971800"/>
              <a:ext cx="70776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04" name="CustomShape 7"/>
            <p:cNvSpPr/>
            <p:nvPr/>
          </p:nvSpPr>
          <p:spPr>
            <a:xfrm>
              <a:off x="6693120" y="399096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05" name="CustomShape 8"/>
            <p:cNvSpPr/>
            <p:nvPr/>
          </p:nvSpPr>
          <p:spPr>
            <a:xfrm>
              <a:off x="4776480" y="398448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06" name="CustomShape 9"/>
            <p:cNvSpPr/>
            <p:nvPr/>
          </p:nvSpPr>
          <p:spPr>
            <a:xfrm>
              <a:off x="6209280" y="512244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07" name="CustomShape 10"/>
            <p:cNvSpPr/>
            <p:nvPr/>
          </p:nvSpPr>
          <p:spPr>
            <a:xfrm>
              <a:off x="7183080" y="5104440"/>
              <a:ext cx="71064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08" name="Line 11"/>
            <p:cNvSpPr/>
            <p:nvPr/>
          </p:nvSpPr>
          <p:spPr>
            <a:xfrm flipH="1">
              <a:off x="5379120" y="3528720"/>
              <a:ext cx="457200" cy="5472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Line 12"/>
            <p:cNvSpPr/>
            <p:nvPr/>
          </p:nvSpPr>
          <p:spPr>
            <a:xfrm flipH="1">
              <a:off x="6596280" y="4607640"/>
              <a:ext cx="321120" cy="5148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Line 13"/>
            <p:cNvSpPr/>
            <p:nvPr/>
          </p:nvSpPr>
          <p:spPr>
            <a:xfrm>
              <a:off x="7203240" y="4607640"/>
              <a:ext cx="253800" cy="5148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Line 14"/>
            <p:cNvSpPr/>
            <p:nvPr/>
          </p:nvSpPr>
          <p:spPr>
            <a:xfrm>
              <a:off x="6339600" y="3528720"/>
              <a:ext cx="501840" cy="5472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15"/>
            <p:cNvSpPr/>
            <p:nvPr/>
          </p:nvSpPr>
          <p:spPr>
            <a:xfrm>
              <a:off x="5254200" y="509544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3" name="CustomShape 16"/>
            <p:cNvSpPr/>
            <p:nvPr/>
          </p:nvSpPr>
          <p:spPr>
            <a:xfrm>
              <a:off x="4291560" y="509544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4" name="Line 17"/>
            <p:cNvSpPr/>
            <p:nvPr/>
          </p:nvSpPr>
          <p:spPr>
            <a:xfrm flipH="1">
              <a:off x="4655160" y="4607640"/>
              <a:ext cx="288000" cy="5148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Line 18"/>
            <p:cNvSpPr/>
            <p:nvPr/>
          </p:nvSpPr>
          <p:spPr>
            <a:xfrm>
              <a:off x="5284080" y="4607640"/>
              <a:ext cx="265680" cy="5068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Brute-Force Algorithms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63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64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65B7083-EBC2-43D5-965E-6B1A00669C5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1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Max Sum in Binary Tree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483120" y="226080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Sum: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1778760" y="226080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26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520" name="Group 5"/>
          <p:cNvGrpSpPr/>
          <p:nvPr/>
        </p:nvGrpSpPr>
        <p:grpSpPr>
          <a:xfrm>
            <a:off x="4291560" y="2971800"/>
            <a:ext cx="3602160" cy="2805480"/>
            <a:chOff x="4291560" y="2971800"/>
            <a:chExt cx="3602160" cy="2805480"/>
          </a:xfrm>
        </p:grpSpPr>
        <p:sp>
          <p:nvSpPr>
            <p:cNvPr id="521" name="CustomShape 6"/>
            <p:cNvSpPr/>
            <p:nvPr/>
          </p:nvSpPr>
          <p:spPr>
            <a:xfrm>
              <a:off x="5710680" y="2971800"/>
              <a:ext cx="70776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22" name="CustomShape 7"/>
            <p:cNvSpPr/>
            <p:nvPr/>
          </p:nvSpPr>
          <p:spPr>
            <a:xfrm>
              <a:off x="6693120" y="399096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23" name="CustomShape 8"/>
            <p:cNvSpPr/>
            <p:nvPr/>
          </p:nvSpPr>
          <p:spPr>
            <a:xfrm>
              <a:off x="4776480" y="3984480"/>
              <a:ext cx="70632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24" name="CustomShape 9"/>
            <p:cNvSpPr/>
            <p:nvPr/>
          </p:nvSpPr>
          <p:spPr>
            <a:xfrm>
              <a:off x="6209280" y="512244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25" name="CustomShape 10"/>
            <p:cNvSpPr/>
            <p:nvPr/>
          </p:nvSpPr>
          <p:spPr>
            <a:xfrm>
              <a:off x="7183080" y="5104440"/>
              <a:ext cx="71064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26" name="Line 11"/>
            <p:cNvSpPr/>
            <p:nvPr/>
          </p:nvSpPr>
          <p:spPr>
            <a:xfrm flipH="1">
              <a:off x="5379120" y="3528720"/>
              <a:ext cx="457200" cy="5472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Line 12"/>
            <p:cNvSpPr/>
            <p:nvPr/>
          </p:nvSpPr>
          <p:spPr>
            <a:xfrm flipH="1">
              <a:off x="6596280" y="4607640"/>
              <a:ext cx="321120" cy="5148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Line 13"/>
            <p:cNvSpPr/>
            <p:nvPr/>
          </p:nvSpPr>
          <p:spPr>
            <a:xfrm>
              <a:off x="7203240" y="4607640"/>
              <a:ext cx="253800" cy="5148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Line 14"/>
            <p:cNvSpPr/>
            <p:nvPr/>
          </p:nvSpPr>
          <p:spPr>
            <a:xfrm>
              <a:off x="6339600" y="3528720"/>
              <a:ext cx="501840" cy="5472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5"/>
            <p:cNvSpPr/>
            <p:nvPr/>
          </p:nvSpPr>
          <p:spPr>
            <a:xfrm>
              <a:off x="5254200" y="509544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31" name="CustomShape 16"/>
            <p:cNvSpPr/>
            <p:nvPr/>
          </p:nvSpPr>
          <p:spPr>
            <a:xfrm>
              <a:off x="4291560" y="509544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32" name="Line 17"/>
            <p:cNvSpPr/>
            <p:nvPr/>
          </p:nvSpPr>
          <p:spPr>
            <a:xfrm flipH="1">
              <a:off x="4655160" y="4607640"/>
              <a:ext cx="288000" cy="5148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Line 18"/>
            <p:cNvSpPr/>
            <p:nvPr/>
          </p:nvSpPr>
          <p:spPr>
            <a:xfrm>
              <a:off x="5284080" y="4607640"/>
              <a:ext cx="265680" cy="5068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fade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E733312-F556-47B7-BD0C-B923ECFDB86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Max Sum in Binary Tree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36" name="CustomShape 3"/>
          <p:cNvSpPr/>
          <p:nvPr/>
        </p:nvSpPr>
        <p:spPr>
          <a:xfrm>
            <a:off x="223416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Sum: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352980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38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38" name="CustomShape 5"/>
          <p:cNvSpPr/>
          <p:nvPr/>
        </p:nvSpPr>
        <p:spPr>
          <a:xfrm>
            <a:off x="802692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Sum: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39" name="CustomShape 6"/>
          <p:cNvSpPr/>
          <p:nvPr/>
        </p:nvSpPr>
        <p:spPr>
          <a:xfrm>
            <a:off x="9354240" y="1403280"/>
            <a:ext cx="502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540" name="Group 7"/>
          <p:cNvGrpSpPr/>
          <p:nvPr/>
        </p:nvGrpSpPr>
        <p:grpSpPr>
          <a:xfrm>
            <a:off x="1598760" y="2819520"/>
            <a:ext cx="3601800" cy="2805480"/>
            <a:chOff x="1598760" y="2819520"/>
            <a:chExt cx="3601800" cy="2805480"/>
          </a:xfrm>
        </p:grpSpPr>
        <p:sp>
          <p:nvSpPr>
            <p:cNvPr id="541" name="CustomShape 8"/>
            <p:cNvSpPr/>
            <p:nvPr/>
          </p:nvSpPr>
          <p:spPr>
            <a:xfrm>
              <a:off x="3017880" y="2819520"/>
              <a:ext cx="70776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42" name="CustomShape 9"/>
            <p:cNvSpPr/>
            <p:nvPr/>
          </p:nvSpPr>
          <p:spPr>
            <a:xfrm>
              <a:off x="3999960" y="383868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43" name="CustomShape 10"/>
            <p:cNvSpPr/>
            <p:nvPr/>
          </p:nvSpPr>
          <p:spPr>
            <a:xfrm>
              <a:off x="2083680" y="3832200"/>
              <a:ext cx="70632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44" name="CustomShape 11"/>
            <p:cNvSpPr/>
            <p:nvPr/>
          </p:nvSpPr>
          <p:spPr>
            <a:xfrm>
              <a:off x="3516120" y="497016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45" name="CustomShape 12"/>
            <p:cNvSpPr/>
            <p:nvPr/>
          </p:nvSpPr>
          <p:spPr>
            <a:xfrm>
              <a:off x="4489920" y="4951800"/>
              <a:ext cx="71064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46" name="Line 13"/>
            <p:cNvSpPr/>
            <p:nvPr/>
          </p:nvSpPr>
          <p:spPr>
            <a:xfrm flipH="1">
              <a:off x="2686320" y="3376440"/>
              <a:ext cx="457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Line 14"/>
            <p:cNvSpPr/>
            <p:nvPr/>
          </p:nvSpPr>
          <p:spPr>
            <a:xfrm flipH="1">
              <a:off x="3903480" y="4455360"/>
              <a:ext cx="32076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Line 15"/>
            <p:cNvSpPr/>
            <p:nvPr/>
          </p:nvSpPr>
          <p:spPr>
            <a:xfrm>
              <a:off x="4510080" y="4455360"/>
              <a:ext cx="2538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Line 16"/>
            <p:cNvSpPr/>
            <p:nvPr/>
          </p:nvSpPr>
          <p:spPr>
            <a:xfrm>
              <a:off x="3646440" y="3376440"/>
              <a:ext cx="502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17"/>
            <p:cNvSpPr/>
            <p:nvPr/>
          </p:nvSpPr>
          <p:spPr>
            <a:xfrm>
              <a:off x="2561400" y="4942800"/>
              <a:ext cx="70776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1" name="CustomShape 18"/>
            <p:cNvSpPr/>
            <p:nvPr/>
          </p:nvSpPr>
          <p:spPr>
            <a:xfrm>
              <a:off x="1598760" y="49428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2" name="Line 19"/>
            <p:cNvSpPr/>
            <p:nvPr/>
          </p:nvSpPr>
          <p:spPr>
            <a:xfrm flipH="1">
              <a:off x="1962000" y="4455360"/>
              <a:ext cx="2880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Line 20"/>
            <p:cNvSpPr/>
            <p:nvPr/>
          </p:nvSpPr>
          <p:spPr>
            <a:xfrm>
              <a:off x="2591280" y="4455360"/>
              <a:ext cx="265680" cy="5068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4" name="Group 21"/>
          <p:cNvGrpSpPr/>
          <p:nvPr/>
        </p:nvGrpSpPr>
        <p:grpSpPr>
          <a:xfrm>
            <a:off x="7313760" y="2819520"/>
            <a:ext cx="3601800" cy="2805480"/>
            <a:chOff x="7313760" y="2819520"/>
            <a:chExt cx="3601800" cy="2805480"/>
          </a:xfrm>
        </p:grpSpPr>
        <p:sp>
          <p:nvSpPr>
            <p:cNvPr id="555" name="CustomShape 22"/>
            <p:cNvSpPr/>
            <p:nvPr/>
          </p:nvSpPr>
          <p:spPr>
            <a:xfrm>
              <a:off x="8732880" y="281952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6" name="CustomShape 23"/>
            <p:cNvSpPr/>
            <p:nvPr/>
          </p:nvSpPr>
          <p:spPr>
            <a:xfrm>
              <a:off x="9714960" y="383868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7" name="CustomShape 24"/>
            <p:cNvSpPr/>
            <p:nvPr/>
          </p:nvSpPr>
          <p:spPr>
            <a:xfrm>
              <a:off x="7798680" y="38322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8" name="CustomShape 25"/>
            <p:cNvSpPr/>
            <p:nvPr/>
          </p:nvSpPr>
          <p:spPr>
            <a:xfrm>
              <a:off x="9231120" y="497016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9" name="CustomShape 26"/>
            <p:cNvSpPr/>
            <p:nvPr/>
          </p:nvSpPr>
          <p:spPr>
            <a:xfrm>
              <a:off x="10204920" y="4951800"/>
              <a:ext cx="71064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60" name="Line 27"/>
            <p:cNvSpPr/>
            <p:nvPr/>
          </p:nvSpPr>
          <p:spPr>
            <a:xfrm flipH="1">
              <a:off x="8401320" y="3376440"/>
              <a:ext cx="457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Line 28"/>
            <p:cNvSpPr/>
            <p:nvPr/>
          </p:nvSpPr>
          <p:spPr>
            <a:xfrm flipH="1">
              <a:off x="9618480" y="4455360"/>
              <a:ext cx="32076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Line 29"/>
            <p:cNvSpPr/>
            <p:nvPr/>
          </p:nvSpPr>
          <p:spPr>
            <a:xfrm>
              <a:off x="10225080" y="4455360"/>
              <a:ext cx="2538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Line 30"/>
            <p:cNvSpPr/>
            <p:nvPr/>
          </p:nvSpPr>
          <p:spPr>
            <a:xfrm>
              <a:off x="9361440" y="3376440"/>
              <a:ext cx="502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31"/>
            <p:cNvSpPr/>
            <p:nvPr/>
          </p:nvSpPr>
          <p:spPr>
            <a:xfrm>
              <a:off x="8276400" y="494280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65" name="CustomShape 32"/>
            <p:cNvSpPr/>
            <p:nvPr/>
          </p:nvSpPr>
          <p:spPr>
            <a:xfrm>
              <a:off x="7313760" y="49428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66" name="Line 33"/>
            <p:cNvSpPr/>
            <p:nvPr/>
          </p:nvSpPr>
          <p:spPr>
            <a:xfrm flipH="1">
              <a:off x="7677000" y="4455360"/>
              <a:ext cx="2880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Line 34"/>
            <p:cNvSpPr/>
            <p:nvPr/>
          </p:nvSpPr>
          <p:spPr>
            <a:xfrm>
              <a:off x="8306280" y="4455360"/>
              <a:ext cx="265680" cy="5068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8" name="CustomShape 35"/>
          <p:cNvSpPr/>
          <p:nvPr/>
        </p:nvSpPr>
        <p:spPr>
          <a:xfrm>
            <a:off x="2363040" y="1903680"/>
            <a:ext cx="20174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Greedy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69" name="CustomShape 36"/>
          <p:cNvSpPr/>
          <p:nvPr/>
        </p:nvSpPr>
        <p:spPr>
          <a:xfrm>
            <a:off x="8128800" y="1900080"/>
            <a:ext cx="1770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E377CFF-A589-438C-89B8-CB4F7CCCAC5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7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Max Sum in Binary Tree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223416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Sum: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3" name="CustomShape 4"/>
          <p:cNvSpPr/>
          <p:nvPr/>
        </p:nvSpPr>
        <p:spPr>
          <a:xfrm>
            <a:off x="352980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38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4" name="CustomShape 5"/>
          <p:cNvSpPr/>
          <p:nvPr/>
        </p:nvSpPr>
        <p:spPr>
          <a:xfrm>
            <a:off x="802692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Sum: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5" name="CustomShape 6"/>
          <p:cNvSpPr/>
          <p:nvPr/>
        </p:nvSpPr>
        <p:spPr>
          <a:xfrm>
            <a:off x="9354240" y="1403280"/>
            <a:ext cx="502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7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576" name="Group 7"/>
          <p:cNvGrpSpPr/>
          <p:nvPr/>
        </p:nvGrpSpPr>
        <p:grpSpPr>
          <a:xfrm>
            <a:off x="7313760" y="2819520"/>
            <a:ext cx="3601800" cy="2805480"/>
            <a:chOff x="7313760" y="2819520"/>
            <a:chExt cx="3601800" cy="2805480"/>
          </a:xfrm>
        </p:grpSpPr>
        <p:sp>
          <p:nvSpPr>
            <p:cNvPr id="577" name="CustomShape 8"/>
            <p:cNvSpPr/>
            <p:nvPr/>
          </p:nvSpPr>
          <p:spPr>
            <a:xfrm>
              <a:off x="8732880" y="2819520"/>
              <a:ext cx="707760" cy="65484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78" name="CustomShape 9"/>
            <p:cNvSpPr/>
            <p:nvPr/>
          </p:nvSpPr>
          <p:spPr>
            <a:xfrm>
              <a:off x="9714960" y="383868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79" name="CustomShape 10"/>
            <p:cNvSpPr/>
            <p:nvPr/>
          </p:nvSpPr>
          <p:spPr>
            <a:xfrm>
              <a:off x="7798680" y="38322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0" name="CustomShape 11"/>
            <p:cNvSpPr/>
            <p:nvPr/>
          </p:nvSpPr>
          <p:spPr>
            <a:xfrm>
              <a:off x="9231120" y="497016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1" name="CustomShape 12"/>
            <p:cNvSpPr/>
            <p:nvPr/>
          </p:nvSpPr>
          <p:spPr>
            <a:xfrm>
              <a:off x="10204920" y="4951800"/>
              <a:ext cx="71064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2" name="Line 13"/>
            <p:cNvSpPr/>
            <p:nvPr/>
          </p:nvSpPr>
          <p:spPr>
            <a:xfrm flipH="1">
              <a:off x="8401320" y="3376440"/>
              <a:ext cx="457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Line 14"/>
            <p:cNvSpPr/>
            <p:nvPr/>
          </p:nvSpPr>
          <p:spPr>
            <a:xfrm flipH="1">
              <a:off x="9618480" y="4455360"/>
              <a:ext cx="32076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Line 15"/>
            <p:cNvSpPr/>
            <p:nvPr/>
          </p:nvSpPr>
          <p:spPr>
            <a:xfrm>
              <a:off x="10225080" y="4455360"/>
              <a:ext cx="2538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Line 16"/>
            <p:cNvSpPr/>
            <p:nvPr/>
          </p:nvSpPr>
          <p:spPr>
            <a:xfrm>
              <a:off x="9361440" y="3376440"/>
              <a:ext cx="502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17"/>
            <p:cNvSpPr/>
            <p:nvPr/>
          </p:nvSpPr>
          <p:spPr>
            <a:xfrm>
              <a:off x="8276400" y="494280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7" name="CustomShape 18"/>
            <p:cNvSpPr/>
            <p:nvPr/>
          </p:nvSpPr>
          <p:spPr>
            <a:xfrm>
              <a:off x="7313760" y="49428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8" name="Line 19"/>
            <p:cNvSpPr/>
            <p:nvPr/>
          </p:nvSpPr>
          <p:spPr>
            <a:xfrm flipH="1">
              <a:off x="7677000" y="4455360"/>
              <a:ext cx="2880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Line 20"/>
            <p:cNvSpPr/>
            <p:nvPr/>
          </p:nvSpPr>
          <p:spPr>
            <a:xfrm>
              <a:off x="8306280" y="4455360"/>
              <a:ext cx="265680" cy="5068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0" name="Group 21"/>
          <p:cNvGrpSpPr/>
          <p:nvPr/>
        </p:nvGrpSpPr>
        <p:grpSpPr>
          <a:xfrm>
            <a:off x="1598760" y="2819520"/>
            <a:ext cx="3601800" cy="2805480"/>
            <a:chOff x="1598760" y="2819520"/>
            <a:chExt cx="3601800" cy="2805480"/>
          </a:xfrm>
        </p:grpSpPr>
        <p:sp>
          <p:nvSpPr>
            <p:cNvPr id="591" name="CustomShape 22"/>
            <p:cNvSpPr/>
            <p:nvPr/>
          </p:nvSpPr>
          <p:spPr>
            <a:xfrm>
              <a:off x="3017880" y="2819520"/>
              <a:ext cx="70776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92" name="CustomShape 23"/>
            <p:cNvSpPr/>
            <p:nvPr/>
          </p:nvSpPr>
          <p:spPr>
            <a:xfrm>
              <a:off x="3999960" y="383868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93" name="CustomShape 24"/>
            <p:cNvSpPr/>
            <p:nvPr/>
          </p:nvSpPr>
          <p:spPr>
            <a:xfrm>
              <a:off x="2083680" y="3832200"/>
              <a:ext cx="70632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94" name="CustomShape 25"/>
            <p:cNvSpPr/>
            <p:nvPr/>
          </p:nvSpPr>
          <p:spPr>
            <a:xfrm>
              <a:off x="3516120" y="497016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95" name="CustomShape 26"/>
            <p:cNvSpPr/>
            <p:nvPr/>
          </p:nvSpPr>
          <p:spPr>
            <a:xfrm>
              <a:off x="4489920" y="4951800"/>
              <a:ext cx="71064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96" name="Line 27"/>
            <p:cNvSpPr/>
            <p:nvPr/>
          </p:nvSpPr>
          <p:spPr>
            <a:xfrm flipH="1">
              <a:off x="2686320" y="3376440"/>
              <a:ext cx="457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Line 28"/>
            <p:cNvSpPr/>
            <p:nvPr/>
          </p:nvSpPr>
          <p:spPr>
            <a:xfrm flipH="1">
              <a:off x="3903480" y="4455360"/>
              <a:ext cx="32076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Line 29"/>
            <p:cNvSpPr/>
            <p:nvPr/>
          </p:nvSpPr>
          <p:spPr>
            <a:xfrm>
              <a:off x="4510080" y="4455360"/>
              <a:ext cx="2538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Line 30"/>
            <p:cNvSpPr/>
            <p:nvPr/>
          </p:nvSpPr>
          <p:spPr>
            <a:xfrm>
              <a:off x="3646440" y="3376440"/>
              <a:ext cx="502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31"/>
            <p:cNvSpPr/>
            <p:nvPr/>
          </p:nvSpPr>
          <p:spPr>
            <a:xfrm>
              <a:off x="2561400" y="4942800"/>
              <a:ext cx="70776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1" name="CustomShape 32"/>
            <p:cNvSpPr/>
            <p:nvPr/>
          </p:nvSpPr>
          <p:spPr>
            <a:xfrm>
              <a:off x="1598760" y="49428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2" name="Line 33"/>
            <p:cNvSpPr/>
            <p:nvPr/>
          </p:nvSpPr>
          <p:spPr>
            <a:xfrm flipH="1">
              <a:off x="1962000" y="4455360"/>
              <a:ext cx="2880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Line 34"/>
            <p:cNvSpPr/>
            <p:nvPr/>
          </p:nvSpPr>
          <p:spPr>
            <a:xfrm>
              <a:off x="2591280" y="4455360"/>
              <a:ext cx="265680" cy="5068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4" name="CustomShape 35"/>
          <p:cNvSpPr/>
          <p:nvPr/>
        </p:nvSpPr>
        <p:spPr>
          <a:xfrm>
            <a:off x="2363040" y="1903680"/>
            <a:ext cx="20174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Greedy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05" name="CustomShape 36"/>
          <p:cNvSpPr/>
          <p:nvPr/>
        </p:nvSpPr>
        <p:spPr>
          <a:xfrm>
            <a:off x="8128800" y="1900080"/>
            <a:ext cx="1770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71C11E4-0962-407A-9BA2-190E23D83D2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0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Max Sum in Binary Tree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8" name="CustomShape 3"/>
          <p:cNvSpPr/>
          <p:nvPr/>
        </p:nvSpPr>
        <p:spPr>
          <a:xfrm>
            <a:off x="223416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Sum: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09" name="CustomShape 4"/>
          <p:cNvSpPr/>
          <p:nvPr/>
        </p:nvSpPr>
        <p:spPr>
          <a:xfrm>
            <a:off x="352980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38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10" name="CustomShape 5"/>
          <p:cNvSpPr/>
          <p:nvPr/>
        </p:nvSpPr>
        <p:spPr>
          <a:xfrm>
            <a:off x="802692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Sum: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11" name="CustomShape 6"/>
          <p:cNvSpPr/>
          <p:nvPr/>
        </p:nvSpPr>
        <p:spPr>
          <a:xfrm>
            <a:off x="932256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21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612" name="Group 7"/>
          <p:cNvGrpSpPr/>
          <p:nvPr/>
        </p:nvGrpSpPr>
        <p:grpSpPr>
          <a:xfrm>
            <a:off x="1598760" y="2819520"/>
            <a:ext cx="3601800" cy="2805480"/>
            <a:chOff x="1598760" y="2819520"/>
            <a:chExt cx="3601800" cy="2805480"/>
          </a:xfrm>
        </p:grpSpPr>
        <p:sp>
          <p:nvSpPr>
            <p:cNvPr id="613" name="CustomShape 8"/>
            <p:cNvSpPr/>
            <p:nvPr/>
          </p:nvSpPr>
          <p:spPr>
            <a:xfrm>
              <a:off x="3017880" y="2819520"/>
              <a:ext cx="70776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4" name="CustomShape 9"/>
            <p:cNvSpPr/>
            <p:nvPr/>
          </p:nvSpPr>
          <p:spPr>
            <a:xfrm>
              <a:off x="3999960" y="383868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5" name="CustomShape 10"/>
            <p:cNvSpPr/>
            <p:nvPr/>
          </p:nvSpPr>
          <p:spPr>
            <a:xfrm>
              <a:off x="2083680" y="3832200"/>
              <a:ext cx="70632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6" name="CustomShape 11"/>
            <p:cNvSpPr/>
            <p:nvPr/>
          </p:nvSpPr>
          <p:spPr>
            <a:xfrm>
              <a:off x="3516120" y="497016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7" name="CustomShape 12"/>
            <p:cNvSpPr/>
            <p:nvPr/>
          </p:nvSpPr>
          <p:spPr>
            <a:xfrm>
              <a:off x="4489920" y="4951800"/>
              <a:ext cx="71064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8" name="Line 13"/>
            <p:cNvSpPr/>
            <p:nvPr/>
          </p:nvSpPr>
          <p:spPr>
            <a:xfrm flipH="1">
              <a:off x="2686320" y="3376440"/>
              <a:ext cx="457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Line 14"/>
            <p:cNvSpPr/>
            <p:nvPr/>
          </p:nvSpPr>
          <p:spPr>
            <a:xfrm flipH="1">
              <a:off x="3903480" y="4455360"/>
              <a:ext cx="32076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Line 15"/>
            <p:cNvSpPr/>
            <p:nvPr/>
          </p:nvSpPr>
          <p:spPr>
            <a:xfrm>
              <a:off x="4510080" y="4455360"/>
              <a:ext cx="2538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Line 16"/>
            <p:cNvSpPr/>
            <p:nvPr/>
          </p:nvSpPr>
          <p:spPr>
            <a:xfrm>
              <a:off x="3646440" y="3376440"/>
              <a:ext cx="502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17"/>
            <p:cNvSpPr/>
            <p:nvPr/>
          </p:nvSpPr>
          <p:spPr>
            <a:xfrm>
              <a:off x="2561400" y="4942800"/>
              <a:ext cx="70776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23" name="CustomShape 18"/>
            <p:cNvSpPr/>
            <p:nvPr/>
          </p:nvSpPr>
          <p:spPr>
            <a:xfrm>
              <a:off x="1598760" y="49428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24" name="Line 19"/>
            <p:cNvSpPr/>
            <p:nvPr/>
          </p:nvSpPr>
          <p:spPr>
            <a:xfrm flipH="1">
              <a:off x="1962000" y="4455360"/>
              <a:ext cx="2880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Line 20"/>
            <p:cNvSpPr/>
            <p:nvPr/>
          </p:nvSpPr>
          <p:spPr>
            <a:xfrm>
              <a:off x="2591280" y="4455360"/>
              <a:ext cx="265680" cy="5068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6" name="Group 21"/>
          <p:cNvGrpSpPr/>
          <p:nvPr/>
        </p:nvGrpSpPr>
        <p:grpSpPr>
          <a:xfrm>
            <a:off x="7313760" y="2819520"/>
            <a:ext cx="3601800" cy="2805480"/>
            <a:chOff x="7313760" y="2819520"/>
            <a:chExt cx="3601800" cy="2805480"/>
          </a:xfrm>
        </p:grpSpPr>
        <p:sp>
          <p:nvSpPr>
            <p:cNvPr id="627" name="CustomShape 22"/>
            <p:cNvSpPr/>
            <p:nvPr/>
          </p:nvSpPr>
          <p:spPr>
            <a:xfrm>
              <a:off x="8732880" y="2819520"/>
              <a:ext cx="707760" cy="65484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28" name="CustomShape 23"/>
            <p:cNvSpPr/>
            <p:nvPr/>
          </p:nvSpPr>
          <p:spPr>
            <a:xfrm>
              <a:off x="9714960" y="3838680"/>
              <a:ext cx="707760" cy="65484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29" name="CustomShape 24"/>
            <p:cNvSpPr/>
            <p:nvPr/>
          </p:nvSpPr>
          <p:spPr>
            <a:xfrm>
              <a:off x="7798680" y="38322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0" name="CustomShape 25"/>
            <p:cNvSpPr/>
            <p:nvPr/>
          </p:nvSpPr>
          <p:spPr>
            <a:xfrm>
              <a:off x="9231120" y="497016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1" name="CustomShape 26"/>
            <p:cNvSpPr/>
            <p:nvPr/>
          </p:nvSpPr>
          <p:spPr>
            <a:xfrm>
              <a:off x="10204920" y="4951800"/>
              <a:ext cx="71064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2" name="Line 27"/>
            <p:cNvSpPr/>
            <p:nvPr/>
          </p:nvSpPr>
          <p:spPr>
            <a:xfrm flipH="1">
              <a:off x="8401320" y="3376440"/>
              <a:ext cx="457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Line 28"/>
            <p:cNvSpPr/>
            <p:nvPr/>
          </p:nvSpPr>
          <p:spPr>
            <a:xfrm flipH="1">
              <a:off x="9618480" y="4455360"/>
              <a:ext cx="32076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Line 29"/>
            <p:cNvSpPr/>
            <p:nvPr/>
          </p:nvSpPr>
          <p:spPr>
            <a:xfrm>
              <a:off x="10225080" y="4455360"/>
              <a:ext cx="2538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Line 30"/>
            <p:cNvSpPr/>
            <p:nvPr/>
          </p:nvSpPr>
          <p:spPr>
            <a:xfrm>
              <a:off x="9361440" y="3376440"/>
              <a:ext cx="502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CustomShape 31"/>
            <p:cNvSpPr/>
            <p:nvPr/>
          </p:nvSpPr>
          <p:spPr>
            <a:xfrm>
              <a:off x="8276400" y="494280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7" name="CustomShape 32"/>
            <p:cNvSpPr/>
            <p:nvPr/>
          </p:nvSpPr>
          <p:spPr>
            <a:xfrm>
              <a:off x="7313760" y="49428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8" name="Line 33"/>
            <p:cNvSpPr/>
            <p:nvPr/>
          </p:nvSpPr>
          <p:spPr>
            <a:xfrm flipH="1">
              <a:off x="7677000" y="4455360"/>
              <a:ext cx="2880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Line 34"/>
            <p:cNvSpPr/>
            <p:nvPr/>
          </p:nvSpPr>
          <p:spPr>
            <a:xfrm>
              <a:off x="8306280" y="4455360"/>
              <a:ext cx="265680" cy="5068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0" name="CustomShape 35"/>
          <p:cNvSpPr/>
          <p:nvPr/>
        </p:nvSpPr>
        <p:spPr>
          <a:xfrm>
            <a:off x="2363040" y="1903680"/>
            <a:ext cx="20174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Greedy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41" name="CustomShape 36"/>
          <p:cNvSpPr/>
          <p:nvPr/>
        </p:nvSpPr>
        <p:spPr>
          <a:xfrm>
            <a:off x="8128800" y="1900080"/>
            <a:ext cx="1770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FAEDF8C-9284-45E3-8C11-80C1976CB96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4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Max Sum in Binary Tree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4" name="CustomShape 3"/>
          <p:cNvSpPr/>
          <p:nvPr/>
        </p:nvSpPr>
        <p:spPr>
          <a:xfrm>
            <a:off x="223416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Sum: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45" name="CustomShape 4"/>
          <p:cNvSpPr/>
          <p:nvPr/>
        </p:nvSpPr>
        <p:spPr>
          <a:xfrm>
            <a:off x="352980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38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46" name="CustomShape 5"/>
          <p:cNvSpPr/>
          <p:nvPr/>
        </p:nvSpPr>
        <p:spPr>
          <a:xfrm>
            <a:off x="8026920" y="1403280"/>
            <a:ext cx="14871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Sum: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47" name="CustomShape 6"/>
          <p:cNvSpPr/>
          <p:nvPr/>
        </p:nvSpPr>
        <p:spPr>
          <a:xfrm>
            <a:off x="9322560" y="1403280"/>
            <a:ext cx="825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44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648" name="Group 7"/>
          <p:cNvGrpSpPr/>
          <p:nvPr/>
        </p:nvGrpSpPr>
        <p:grpSpPr>
          <a:xfrm>
            <a:off x="1598760" y="2819520"/>
            <a:ext cx="3601800" cy="2805480"/>
            <a:chOff x="1598760" y="2819520"/>
            <a:chExt cx="3601800" cy="2805480"/>
          </a:xfrm>
        </p:grpSpPr>
        <p:sp>
          <p:nvSpPr>
            <p:cNvPr id="649" name="CustomShape 8"/>
            <p:cNvSpPr/>
            <p:nvPr/>
          </p:nvSpPr>
          <p:spPr>
            <a:xfrm>
              <a:off x="3017880" y="2819520"/>
              <a:ext cx="70776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50" name="CustomShape 9"/>
            <p:cNvSpPr/>
            <p:nvPr/>
          </p:nvSpPr>
          <p:spPr>
            <a:xfrm>
              <a:off x="3999960" y="383868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51" name="CustomShape 10"/>
            <p:cNvSpPr/>
            <p:nvPr/>
          </p:nvSpPr>
          <p:spPr>
            <a:xfrm>
              <a:off x="2083680" y="3832200"/>
              <a:ext cx="70632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52" name="CustomShape 11"/>
            <p:cNvSpPr/>
            <p:nvPr/>
          </p:nvSpPr>
          <p:spPr>
            <a:xfrm>
              <a:off x="3516120" y="497016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53" name="CustomShape 12"/>
            <p:cNvSpPr/>
            <p:nvPr/>
          </p:nvSpPr>
          <p:spPr>
            <a:xfrm>
              <a:off x="4489920" y="4951800"/>
              <a:ext cx="71064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54" name="Line 13"/>
            <p:cNvSpPr/>
            <p:nvPr/>
          </p:nvSpPr>
          <p:spPr>
            <a:xfrm flipH="1">
              <a:off x="2686320" y="3376440"/>
              <a:ext cx="457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Line 14"/>
            <p:cNvSpPr/>
            <p:nvPr/>
          </p:nvSpPr>
          <p:spPr>
            <a:xfrm flipH="1">
              <a:off x="3903480" y="4455360"/>
              <a:ext cx="32076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Line 15"/>
            <p:cNvSpPr/>
            <p:nvPr/>
          </p:nvSpPr>
          <p:spPr>
            <a:xfrm>
              <a:off x="4510080" y="4455360"/>
              <a:ext cx="2538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Line 16"/>
            <p:cNvSpPr/>
            <p:nvPr/>
          </p:nvSpPr>
          <p:spPr>
            <a:xfrm>
              <a:off x="3646440" y="3376440"/>
              <a:ext cx="502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17"/>
            <p:cNvSpPr/>
            <p:nvPr/>
          </p:nvSpPr>
          <p:spPr>
            <a:xfrm>
              <a:off x="2561400" y="4942800"/>
              <a:ext cx="707760" cy="65484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59" name="CustomShape 18"/>
            <p:cNvSpPr/>
            <p:nvPr/>
          </p:nvSpPr>
          <p:spPr>
            <a:xfrm>
              <a:off x="1598760" y="49428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0" name="Line 19"/>
            <p:cNvSpPr/>
            <p:nvPr/>
          </p:nvSpPr>
          <p:spPr>
            <a:xfrm flipH="1">
              <a:off x="1962000" y="4455360"/>
              <a:ext cx="2880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Line 20"/>
            <p:cNvSpPr/>
            <p:nvPr/>
          </p:nvSpPr>
          <p:spPr>
            <a:xfrm>
              <a:off x="2591280" y="4455360"/>
              <a:ext cx="265680" cy="5068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2" name="Group 21"/>
          <p:cNvGrpSpPr/>
          <p:nvPr/>
        </p:nvGrpSpPr>
        <p:grpSpPr>
          <a:xfrm>
            <a:off x="7313760" y="2819520"/>
            <a:ext cx="3601800" cy="2805480"/>
            <a:chOff x="7313760" y="2819520"/>
            <a:chExt cx="3601800" cy="2805480"/>
          </a:xfrm>
        </p:grpSpPr>
        <p:sp>
          <p:nvSpPr>
            <p:cNvPr id="663" name="CustomShape 22"/>
            <p:cNvSpPr/>
            <p:nvPr/>
          </p:nvSpPr>
          <p:spPr>
            <a:xfrm>
              <a:off x="8732880" y="2819520"/>
              <a:ext cx="707760" cy="65484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4" name="CustomShape 23"/>
            <p:cNvSpPr/>
            <p:nvPr/>
          </p:nvSpPr>
          <p:spPr>
            <a:xfrm>
              <a:off x="9714960" y="3838680"/>
              <a:ext cx="707760" cy="65484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5" name="CustomShape 24"/>
            <p:cNvSpPr/>
            <p:nvPr/>
          </p:nvSpPr>
          <p:spPr>
            <a:xfrm>
              <a:off x="7798680" y="38322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6" name="CustomShape 25"/>
            <p:cNvSpPr/>
            <p:nvPr/>
          </p:nvSpPr>
          <p:spPr>
            <a:xfrm>
              <a:off x="9231120" y="4970160"/>
              <a:ext cx="707760" cy="654840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7" name="CustomShape 26"/>
            <p:cNvSpPr/>
            <p:nvPr/>
          </p:nvSpPr>
          <p:spPr>
            <a:xfrm>
              <a:off x="10204920" y="4951800"/>
              <a:ext cx="71064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8" name="Line 27"/>
            <p:cNvSpPr/>
            <p:nvPr/>
          </p:nvSpPr>
          <p:spPr>
            <a:xfrm flipH="1">
              <a:off x="8401320" y="3376440"/>
              <a:ext cx="457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Line 28"/>
            <p:cNvSpPr/>
            <p:nvPr/>
          </p:nvSpPr>
          <p:spPr>
            <a:xfrm flipH="1">
              <a:off x="9618480" y="4455360"/>
              <a:ext cx="32076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Line 29"/>
            <p:cNvSpPr/>
            <p:nvPr/>
          </p:nvSpPr>
          <p:spPr>
            <a:xfrm>
              <a:off x="10225080" y="4455360"/>
              <a:ext cx="2538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Line 30"/>
            <p:cNvSpPr/>
            <p:nvPr/>
          </p:nvSpPr>
          <p:spPr>
            <a:xfrm>
              <a:off x="9361440" y="3376440"/>
              <a:ext cx="502200" cy="546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CustomShape 31"/>
            <p:cNvSpPr/>
            <p:nvPr/>
          </p:nvSpPr>
          <p:spPr>
            <a:xfrm>
              <a:off x="8276400" y="4942800"/>
              <a:ext cx="70776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73" name="CustomShape 32"/>
            <p:cNvSpPr/>
            <p:nvPr/>
          </p:nvSpPr>
          <p:spPr>
            <a:xfrm>
              <a:off x="7313760" y="4942800"/>
              <a:ext cx="706320" cy="654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74" name="Line 33"/>
            <p:cNvSpPr/>
            <p:nvPr/>
          </p:nvSpPr>
          <p:spPr>
            <a:xfrm flipH="1">
              <a:off x="7677000" y="4455360"/>
              <a:ext cx="288000" cy="5144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Line 34"/>
            <p:cNvSpPr/>
            <p:nvPr/>
          </p:nvSpPr>
          <p:spPr>
            <a:xfrm>
              <a:off x="8306280" y="4455360"/>
              <a:ext cx="265680" cy="5068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6" name="CustomShape 35"/>
          <p:cNvSpPr/>
          <p:nvPr/>
        </p:nvSpPr>
        <p:spPr>
          <a:xfrm>
            <a:off x="2363040" y="1903680"/>
            <a:ext cx="20174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Greedy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77" name="CustomShape 36"/>
          <p:cNvSpPr/>
          <p:nvPr/>
        </p:nvSpPr>
        <p:spPr>
          <a:xfrm>
            <a:off x="8128800" y="1900080"/>
            <a:ext cx="17708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Actual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78" name="Graphic 75" descr=""/>
          <p:cNvPicPr/>
          <p:nvPr/>
        </p:nvPicPr>
        <p:blipFill>
          <a:blip r:embed="rId1"/>
          <a:stretch/>
        </p:blipFill>
        <p:spPr>
          <a:xfrm>
            <a:off x="9771480" y="1967040"/>
            <a:ext cx="1771920" cy="1771920"/>
          </a:xfrm>
          <a:prstGeom prst="rect">
            <a:avLst/>
          </a:prstGeom>
          <a:ln>
            <a:noFill/>
          </a:ln>
        </p:spPr>
      </p:pic>
      <p:pic>
        <p:nvPicPr>
          <p:cNvPr id="679" name="Graphic 76" descr=""/>
          <p:cNvPicPr/>
          <p:nvPr/>
        </p:nvPicPr>
        <p:blipFill>
          <a:blip r:embed="rId2"/>
          <a:stretch/>
        </p:blipFill>
        <p:spPr>
          <a:xfrm>
            <a:off x="4329000" y="2066040"/>
            <a:ext cx="1780920" cy="1752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Shape 1"/>
          <p:cNvSpPr txBox="1"/>
          <p:nvPr/>
        </p:nvSpPr>
        <p:spPr>
          <a:xfrm>
            <a:off x="608040" y="4819320"/>
            <a:ext cx="1097244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Optimal Greedy Algorithms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608040" y="5697360"/>
            <a:ext cx="10972440" cy="6541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3600" spc="199" strike="noStrike">
                <a:solidFill>
                  <a:srgbClr val="f0a22e"/>
                </a:solidFill>
                <a:latin typeface="Calibri"/>
              </a:rPr>
              <a:t>Optimal Substructure and Greedy Choice Property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82" name="Picture 8" descr=""/>
          <p:cNvPicPr/>
          <p:nvPr/>
        </p:nvPicPr>
        <p:blipFill>
          <a:blip r:embed="rId1"/>
          <a:stretch/>
        </p:blipFill>
        <p:spPr>
          <a:xfrm>
            <a:off x="3732120" y="533520"/>
            <a:ext cx="4723920" cy="4723920"/>
          </a:xfrm>
          <a:prstGeom prst="rect">
            <a:avLst/>
          </a:prstGeom>
          <a:ln>
            <a:noFill/>
          </a:ln>
        </p:spPr>
      </p:pic>
      <p:pic>
        <p:nvPicPr>
          <p:cNvPr id="683" name="Graphic 9" descr=""/>
          <p:cNvPicPr/>
          <p:nvPr/>
        </p:nvPicPr>
        <p:blipFill>
          <a:blip r:embed="rId2"/>
          <a:stretch/>
        </p:blipFill>
        <p:spPr>
          <a:xfrm>
            <a:off x="4204800" y="1566720"/>
            <a:ext cx="3778560" cy="377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AAF6F53-0679-4B62-9469-C17254C56A9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8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Suitable problems for greedy algorithms have these properties: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Greedy choice property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Optimal substructure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Any problem having the above properties is guaranteed to have an optimal greedy solution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Optimal Greedy Algorithms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14A6EA7-EA87-4D8F-9105-71F75791415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56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8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Greedy choice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property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A global optimal solution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can be obtained by greedily selecting a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locally optimal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choice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Sub-problems that arise are solved by consequent greedy choices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Enforced by optimal substructure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Greedy Choice Property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C0AFE4D-0030-4574-9C9C-AFFD001B7DE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57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9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1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Optimal substructure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property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After each greedy choice the problem remains an optimization problem of the same form as the original problem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609480" indent="-304560">
              <a:lnSpc>
                <a:spcPct val="11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An optimal global solution contains the optimal solutions</a:t>
            </a:r>
            <a:br/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of all its sub-problems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Optimal Substructure Property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4E3B5C4-9297-4E4B-9714-C7BE622840E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58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9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The "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Max Coins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" game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You are given a set of coins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You play against another player, alternating turns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Per each turn, you can take up to three coins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Your goal is to have as many coins as possible at the end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Greedy Algorithms: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696" name="Group 4"/>
          <p:cNvGrpSpPr/>
          <p:nvPr/>
        </p:nvGrpSpPr>
        <p:grpSpPr>
          <a:xfrm>
            <a:off x="1574640" y="4773600"/>
            <a:ext cx="9036360" cy="1571040"/>
            <a:chOff x="1574640" y="4773600"/>
            <a:chExt cx="9036360" cy="1571040"/>
          </a:xfrm>
        </p:grpSpPr>
        <p:pic>
          <p:nvPicPr>
            <p:cNvPr id="697" name="Picture 17" descr=""/>
            <p:cNvPicPr/>
            <p:nvPr/>
          </p:nvPicPr>
          <p:blipFill>
            <a:blip r:embed="rId1"/>
            <a:stretch/>
          </p:blipFill>
          <p:spPr>
            <a:xfrm>
              <a:off x="1980000" y="477360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8" name="Picture 18" descr=""/>
            <p:cNvPicPr/>
            <p:nvPr/>
          </p:nvPicPr>
          <p:blipFill>
            <a:blip r:embed="rId2"/>
            <a:stretch/>
          </p:blipFill>
          <p:spPr>
            <a:xfrm>
              <a:off x="1574640" y="551268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9" name="Picture 19" descr=""/>
            <p:cNvPicPr/>
            <p:nvPr/>
          </p:nvPicPr>
          <p:blipFill>
            <a:blip r:embed="rId3"/>
            <a:stretch/>
          </p:blipFill>
          <p:spPr>
            <a:xfrm>
              <a:off x="2812320" y="477360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0" name="Picture 20" descr=""/>
            <p:cNvPicPr/>
            <p:nvPr/>
          </p:nvPicPr>
          <p:blipFill>
            <a:blip r:embed="rId4"/>
            <a:stretch/>
          </p:blipFill>
          <p:spPr>
            <a:xfrm>
              <a:off x="2406600" y="551268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1" name="Picture 21" descr=""/>
            <p:cNvPicPr/>
            <p:nvPr/>
          </p:nvPicPr>
          <p:blipFill>
            <a:blip r:embed="rId5"/>
            <a:stretch/>
          </p:blipFill>
          <p:spPr>
            <a:xfrm>
              <a:off x="3623400" y="477360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2" name="Picture 22" descr=""/>
            <p:cNvPicPr/>
            <p:nvPr/>
          </p:nvPicPr>
          <p:blipFill>
            <a:blip r:embed="rId6"/>
            <a:stretch/>
          </p:blipFill>
          <p:spPr>
            <a:xfrm>
              <a:off x="3217680" y="551268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3" name="Picture 25" descr=""/>
            <p:cNvPicPr/>
            <p:nvPr/>
          </p:nvPicPr>
          <p:blipFill>
            <a:blip r:embed="rId7"/>
            <a:stretch/>
          </p:blipFill>
          <p:spPr>
            <a:xfrm>
              <a:off x="4428360" y="477360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4" name="Picture 26" descr=""/>
            <p:cNvPicPr/>
            <p:nvPr/>
          </p:nvPicPr>
          <p:blipFill>
            <a:blip r:embed="rId8"/>
            <a:stretch/>
          </p:blipFill>
          <p:spPr>
            <a:xfrm>
              <a:off x="4023000" y="551268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5" name="Picture 27" descr=""/>
            <p:cNvPicPr/>
            <p:nvPr/>
          </p:nvPicPr>
          <p:blipFill>
            <a:blip r:embed="rId9"/>
            <a:stretch/>
          </p:blipFill>
          <p:spPr>
            <a:xfrm>
              <a:off x="5260680" y="477360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6" name="Picture 28" descr=""/>
            <p:cNvPicPr/>
            <p:nvPr/>
          </p:nvPicPr>
          <p:blipFill>
            <a:blip r:embed="rId10"/>
            <a:stretch/>
          </p:blipFill>
          <p:spPr>
            <a:xfrm>
              <a:off x="4854960" y="551268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7" name="Picture 29" descr=""/>
            <p:cNvPicPr/>
            <p:nvPr/>
          </p:nvPicPr>
          <p:blipFill>
            <a:blip r:embed="rId11"/>
            <a:stretch/>
          </p:blipFill>
          <p:spPr>
            <a:xfrm>
              <a:off x="6071760" y="477360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8" name="Picture 30" descr=""/>
            <p:cNvPicPr/>
            <p:nvPr/>
          </p:nvPicPr>
          <p:blipFill>
            <a:blip r:embed="rId12"/>
            <a:stretch/>
          </p:blipFill>
          <p:spPr>
            <a:xfrm>
              <a:off x="5666040" y="551268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9" name="Picture 31" descr=""/>
            <p:cNvPicPr/>
            <p:nvPr/>
          </p:nvPicPr>
          <p:blipFill>
            <a:blip r:embed="rId13"/>
            <a:stretch/>
          </p:blipFill>
          <p:spPr>
            <a:xfrm>
              <a:off x="6904080" y="477360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0" name="Picture 32" descr=""/>
            <p:cNvPicPr/>
            <p:nvPr/>
          </p:nvPicPr>
          <p:blipFill>
            <a:blip r:embed="rId14"/>
            <a:stretch/>
          </p:blipFill>
          <p:spPr>
            <a:xfrm>
              <a:off x="6498360" y="551268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1" name="Picture 33" descr=""/>
            <p:cNvPicPr/>
            <p:nvPr/>
          </p:nvPicPr>
          <p:blipFill>
            <a:blip r:embed="rId15"/>
            <a:stretch/>
          </p:blipFill>
          <p:spPr>
            <a:xfrm>
              <a:off x="7736040" y="477360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2" name="Picture 34" descr=""/>
            <p:cNvPicPr/>
            <p:nvPr/>
          </p:nvPicPr>
          <p:blipFill>
            <a:blip r:embed="rId16"/>
            <a:stretch/>
          </p:blipFill>
          <p:spPr>
            <a:xfrm>
              <a:off x="7330680" y="551268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3" name="Picture 35" descr=""/>
            <p:cNvPicPr/>
            <p:nvPr/>
          </p:nvPicPr>
          <p:blipFill>
            <a:blip r:embed="rId17"/>
            <a:stretch/>
          </p:blipFill>
          <p:spPr>
            <a:xfrm>
              <a:off x="8547120" y="477360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4" name="Picture 36" descr=""/>
            <p:cNvPicPr/>
            <p:nvPr/>
          </p:nvPicPr>
          <p:blipFill>
            <a:blip r:embed="rId18"/>
            <a:stretch/>
          </p:blipFill>
          <p:spPr>
            <a:xfrm>
              <a:off x="8141760" y="551268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5" name="Picture 37" descr=""/>
            <p:cNvPicPr/>
            <p:nvPr/>
          </p:nvPicPr>
          <p:blipFill>
            <a:blip r:embed="rId19"/>
            <a:stretch/>
          </p:blipFill>
          <p:spPr>
            <a:xfrm>
              <a:off x="9352440" y="477360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6" name="Picture 38" descr=""/>
            <p:cNvPicPr/>
            <p:nvPr/>
          </p:nvPicPr>
          <p:blipFill>
            <a:blip r:embed="rId20"/>
            <a:stretch/>
          </p:blipFill>
          <p:spPr>
            <a:xfrm>
              <a:off x="8946720" y="5512680"/>
              <a:ext cx="831960" cy="83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7" name="Picture 40" descr=""/>
            <p:cNvPicPr/>
            <p:nvPr/>
          </p:nvPicPr>
          <p:blipFill>
            <a:blip r:embed="rId21"/>
            <a:stretch/>
          </p:blipFill>
          <p:spPr>
            <a:xfrm>
              <a:off x="9779040" y="5512680"/>
              <a:ext cx="831960" cy="83196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Brute-Force Algorithms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72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1</a:t>
            </a:r>
            <a:endParaRPr b="0" lang="en-US" sz="166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0F7A24C-939F-4290-89D3-0E9DBEADAEA6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58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71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 simple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greedy strategy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exists for the "Max Coins" game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10000"/>
              </a:lnSpc>
              <a:spcBef>
                <a:spcPts val="24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Always choose the local maximum (at each step)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You don't consider what the other player does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You don't consider your actions' consequences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greedy algorithm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works optimally here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It takes as many coins as possible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Max Coins – Greedy Algorithm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1" name="CustomShape 4"/>
          <p:cNvSpPr/>
          <p:nvPr/>
        </p:nvSpPr>
        <p:spPr>
          <a:xfrm>
            <a:off x="912960" y="1933200"/>
            <a:ext cx="10362960" cy="581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At each turn take the maximum number of coins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extShape 1"/>
          <p:cNvSpPr txBox="1"/>
          <p:nvPr/>
        </p:nvSpPr>
        <p:spPr>
          <a:xfrm>
            <a:off x="531720" y="4876920"/>
            <a:ext cx="1112472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Activity Selection Problem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3" name="TextShape 2"/>
          <p:cNvSpPr txBox="1"/>
          <p:nvPr/>
        </p:nvSpPr>
        <p:spPr>
          <a:xfrm>
            <a:off x="531720" y="5754960"/>
            <a:ext cx="1112472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The Greedy Algorithm and Why It Is Optimal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2933280" y="1185480"/>
            <a:ext cx="6321600" cy="3358800"/>
          </a:xfrm>
          <a:prstGeom prst="roundRect">
            <a:avLst>
              <a:gd name="adj" fmla="val 1228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9622C56-5F03-4B0E-BC4E-DE58EE13ABF9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60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726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Activity Selection Problem 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(a.k.a. Conference Scheduling Problem)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Given a set of activities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= {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600" spc="-1" strike="noStrike" baseline="-25000">
                <a:solidFill>
                  <a:srgbClr val="f3cd60"/>
                </a:solidFill>
                <a:latin typeface="Calibri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600" spc="-1" strike="noStrike" baseline="-25000">
                <a:solidFill>
                  <a:srgbClr val="f3cd60"/>
                </a:solidFill>
                <a:latin typeface="Calibri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…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600" spc="-1" strike="noStrike" baseline="-25000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}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Each having a start &amp; finish time: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600" spc="-1" strike="noStrike" baseline="-25000">
                <a:solidFill>
                  <a:srgbClr val="f3cd60"/>
                </a:solidFill>
                <a:latin typeface="Calibri"/>
              </a:rPr>
              <a:t>i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= {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s</a:t>
            </a:r>
            <a:r>
              <a:rPr b="0" lang="en-US" sz="2600" spc="-1" strike="noStrike" baseline="-25000">
                <a:solidFill>
                  <a:srgbClr val="f3cd60"/>
                </a:solidFill>
                <a:latin typeface="Calibri"/>
              </a:rPr>
              <a:t>i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f</a:t>
            </a:r>
            <a:r>
              <a:rPr b="0" lang="en-US" sz="2600" spc="-1" strike="noStrike" baseline="-25000">
                <a:solidFill>
                  <a:srgbClr val="f3cd60"/>
                </a:solidFill>
                <a:latin typeface="Calibri"/>
              </a:rPr>
              <a:t>i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}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Activities are "compatible" if they don't overlap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i.e. their intervals do not intersect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What is the maximum-size subset of compatible activities?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i.e. which is the largest list of compatible activities that can be scheduled?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Activity Selection Problem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E323B0F-CC27-42E8-8B6C-89E4F7A95DF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60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2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84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Activity selection problem example: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Several optimal solutions: {a</a:t>
            </a:r>
            <a:r>
              <a:rPr b="0" lang="en-US" sz="3400" spc="-1" strike="noStrike" baseline="-25000">
                <a:solidFill>
                  <a:srgbClr val="ffffff"/>
                </a:solidFill>
                <a:latin typeface="Calibri"/>
              </a:rPr>
              <a:t>1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latin typeface="Calibri"/>
              </a:rPr>
              <a:t>4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latin typeface="Calibri"/>
              </a:rPr>
              <a:t>8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latin typeface="Calibri"/>
              </a:rPr>
              <a:t>11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}, {a</a:t>
            </a:r>
            <a:r>
              <a:rPr b="0" lang="en-US" sz="3400" spc="-1" strike="noStrike" baseline="-25000">
                <a:solidFill>
                  <a:srgbClr val="ffffff"/>
                </a:solidFill>
                <a:latin typeface="Calibri"/>
              </a:rPr>
              <a:t>2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latin typeface="Calibri"/>
              </a:rPr>
              <a:t>4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latin typeface="Calibri"/>
              </a:rPr>
              <a:t>9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a</a:t>
            </a:r>
            <a:r>
              <a:rPr b="0" lang="en-US" sz="3400" spc="-1" strike="noStrike" baseline="-25000">
                <a:solidFill>
                  <a:srgbClr val="ffffff"/>
                </a:solidFill>
                <a:latin typeface="Calibri"/>
              </a:rPr>
              <a:t>11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}, …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Activity Selection Problem – Example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731" name="Table 4"/>
          <p:cNvGraphicFramePr/>
          <p:nvPr/>
        </p:nvGraphicFramePr>
        <p:xfrm>
          <a:off x="1065240" y="1891440"/>
          <a:ext cx="10058040" cy="935640"/>
        </p:xfrm>
        <a:graphic>
          <a:graphicData uri="http://schemas.openxmlformats.org/drawingml/2006/table">
            <a:tbl>
              <a:tblPr/>
              <a:tblGrid>
                <a:gridCol w="1958040"/>
                <a:gridCol w="747720"/>
                <a:gridCol w="747720"/>
                <a:gridCol w="747720"/>
                <a:gridCol w="747720"/>
                <a:gridCol w="620280"/>
                <a:gridCol w="747720"/>
                <a:gridCol w="747720"/>
                <a:gridCol w="747720"/>
                <a:gridCol w="747720"/>
                <a:gridCol w="747720"/>
                <a:gridCol w="750240"/>
              </a:tblGrid>
              <a:tr h="4759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Index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8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9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  <a:tr h="5256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Start (s</a:t>
                      </a:r>
                      <a:r>
                        <a:rPr b="1" lang="en-US" sz="2600" spc="-1" strike="noStrike" baseline="-25000">
                          <a:solidFill>
                            <a:srgbClr val="ffffff"/>
                          </a:solidFill>
                          <a:latin typeface="Calibri"/>
                        </a:rPr>
                        <a:t>i</a:t>
                      </a: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)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5256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Finish (f</a:t>
                      </a:r>
                      <a:r>
                        <a:rPr b="1" lang="en-US" sz="2600" spc="-1" strike="noStrike" baseline="-25000">
                          <a:solidFill>
                            <a:srgbClr val="ffffff"/>
                          </a:solidFill>
                          <a:latin typeface="Calibri"/>
                        </a:rPr>
                        <a:t>i</a:t>
                      </a:r>
                      <a:r>
                        <a:rPr b="1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)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pSp>
        <p:nvGrpSpPr>
          <p:cNvPr id="732" name="Group 5"/>
          <p:cNvGrpSpPr/>
          <p:nvPr/>
        </p:nvGrpSpPr>
        <p:grpSpPr>
          <a:xfrm>
            <a:off x="1065240" y="3643920"/>
            <a:ext cx="10058040" cy="2285640"/>
            <a:chOff x="1065240" y="3643920"/>
            <a:chExt cx="10058040" cy="2285640"/>
          </a:xfrm>
        </p:grpSpPr>
        <p:sp>
          <p:nvSpPr>
            <p:cNvPr id="733" name="CustomShape 6"/>
            <p:cNvSpPr/>
            <p:nvPr/>
          </p:nvSpPr>
          <p:spPr>
            <a:xfrm>
              <a:off x="1065240" y="4406040"/>
              <a:ext cx="10058040" cy="152352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4" name="CustomShape 7"/>
            <p:cNvSpPr/>
            <p:nvPr/>
          </p:nvSpPr>
          <p:spPr>
            <a:xfrm>
              <a:off x="1065240" y="3643920"/>
              <a:ext cx="10058040" cy="76176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735" name="Group 8"/>
            <p:cNvGrpSpPr/>
            <p:nvPr/>
          </p:nvGrpSpPr>
          <p:grpSpPr>
            <a:xfrm>
              <a:off x="1316160" y="3720240"/>
              <a:ext cx="9604080" cy="535320"/>
              <a:chOff x="1316160" y="3720240"/>
              <a:chExt cx="9604080" cy="535320"/>
            </a:xfrm>
          </p:grpSpPr>
          <p:sp>
            <p:nvSpPr>
              <p:cNvPr id="736" name="Line 9"/>
              <p:cNvSpPr/>
              <p:nvPr/>
            </p:nvSpPr>
            <p:spPr>
              <a:xfrm>
                <a:off x="1316160" y="4179240"/>
                <a:ext cx="9578520" cy="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7" name="Line 10"/>
              <p:cNvSpPr/>
              <p:nvPr/>
            </p:nvSpPr>
            <p:spPr>
              <a:xfrm>
                <a:off x="154476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8" name="Line 11"/>
              <p:cNvSpPr/>
              <p:nvPr/>
            </p:nvSpPr>
            <p:spPr>
              <a:xfrm>
                <a:off x="215460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9" name="Line 12"/>
              <p:cNvSpPr/>
              <p:nvPr/>
            </p:nvSpPr>
            <p:spPr>
              <a:xfrm>
                <a:off x="276408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0" name="Line 13"/>
              <p:cNvSpPr/>
              <p:nvPr/>
            </p:nvSpPr>
            <p:spPr>
              <a:xfrm>
                <a:off x="337356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1" name="Line 14"/>
              <p:cNvSpPr/>
              <p:nvPr/>
            </p:nvSpPr>
            <p:spPr>
              <a:xfrm>
                <a:off x="398340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2" name="Line 15"/>
              <p:cNvSpPr/>
              <p:nvPr/>
            </p:nvSpPr>
            <p:spPr>
              <a:xfrm>
                <a:off x="459288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3" name="Line 16"/>
              <p:cNvSpPr/>
              <p:nvPr/>
            </p:nvSpPr>
            <p:spPr>
              <a:xfrm>
                <a:off x="520236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4" name="Line 17"/>
              <p:cNvSpPr/>
              <p:nvPr/>
            </p:nvSpPr>
            <p:spPr>
              <a:xfrm>
                <a:off x="581220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5" name="Line 18"/>
              <p:cNvSpPr/>
              <p:nvPr/>
            </p:nvSpPr>
            <p:spPr>
              <a:xfrm>
                <a:off x="642168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6" name="Line 19"/>
              <p:cNvSpPr/>
              <p:nvPr/>
            </p:nvSpPr>
            <p:spPr>
              <a:xfrm>
                <a:off x="703116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7" name="Line 20"/>
              <p:cNvSpPr/>
              <p:nvPr/>
            </p:nvSpPr>
            <p:spPr>
              <a:xfrm>
                <a:off x="764100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8" name="Line 21"/>
              <p:cNvSpPr/>
              <p:nvPr/>
            </p:nvSpPr>
            <p:spPr>
              <a:xfrm>
                <a:off x="825048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9" name="Line 22"/>
              <p:cNvSpPr/>
              <p:nvPr/>
            </p:nvSpPr>
            <p:spPr>
              <a:xfrm>
                <a:off x="885996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0" name="Line 23"/>
              <p:cNvSpPr/>
              <p:nvPr/>
            </p:nvSpPr>
            <p:spPr>
              <a:xfrm>
                <a:off x="946980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1" name="Line 24"/>
              <p:cNvSpPr/>
              <p:nvPr/>
            </p:nvSpPr>
            <p:spPr>
              <a:xfrm>
                <a:off x="1007928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2" name="Line 25"/>
              <p:cNvSpPr/>
              <p:nvPr/>
            </p:nvSpPr>
            <p:spPr>
              <a:xfrm>
                <a:off x="10688760" y="4102920"/>
                <a:ext cx="0" cy="1526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3" name="CustomShape 26"/>
              <p:cNvSpPr/>
              <p:nvPr/>
            </p:nvSpPr>
            <p:spPr>
              <a:xfrm>
                <a:off x="1381320" y="3722400"/>
                <a:ext cx="324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0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54" name="CustomShape 27"/>
              <p:cNvSpPr/>
              <p:nvPr/>
            </p:nvSpPr>
            <p:spPr>
              <a:xfrm>
                <a:off x="1993680" y="3722400"/>
                <a:ext cx="324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1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55" name="CustomShape 28"/>
              <p:cNvSpPr/>
              <p:nvPr/>
            </p:nvSpPr>
            <p:spPr>
              <a:xfrm>
                <a:off x="2600280" y="3722400"/>
                <a:ext cx="324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2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56" name="CustomShape 29"/>
              <p:cNvSpPr/>
              <p:nvPr/>
            </p:nvSpPr>
            <p:spPr>
              <a:xfrm>
                <a:off x="3213000" y="3722400"/>
                <a:ext cx="324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3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57" name="CustomShape 30"/>
              <p:cNvSpPr/>
              <p:nvPr/>
            </p:nvSpPr>
            <p:spPr>
              <a:xfrm>
                <a:off x="3819600" y="3721320"/>
                <a:ext cx="324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4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58" name="CustomShape 31"/>
              <p:cNvSpPr/>
              <p:nvPr/>
            </p:nvSpPr>
            <p:spPr>
              <a:xfrm>
                <a:off x="4432320" y="3721320"/>
                <a:ext cx="324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5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59" name="CustomShape 32"/>
              <p:cNvSpPr/>
              <p:nvPr/>
            </p:nvSpPr>
            <p:spPr>
              <a:xfrm>
                <a:off x="5038920" y="3721320"/>
                <a:ext cx="324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6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60" name="CustomShape 33"/>
              <p:cNvSpPr/>
              <p:nvPr/>
            </p:nvSpPr>
            <p:spPr>
              <a:xfrm>
                <a:off x="5651640" y="3721320"/>
                <a:ext cx="324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7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61" name="CustomShape 34"/>
              <p:cNvSpPr/>
              <p:nvPr/>
            </p:nvSpPr>
            <p:spPr>
              <a:xfrm>
                <a:off x="6257880" y="3721320"/>
                <a:ext cx="324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8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62" name="CustomShape 35"/>
              <p:cNvSpPr/>
              <p:nvPr/>
            </p:nvSpPr>
            <p:spPr>
              <a:xfrm>
                <a:off x="6870600" y="3721320"/>
                <a:ext cx="324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9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63" name="CustomShape 36"/>
              <p:cNvSpPr/>
              <p:nvPr/>
            </p:nvSpPr>
            <p:spPr>
              <a:xfrm>
                <a:off x="7412760" y="3721320"/>
                <a:ext cx="46908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10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64" name="CustomShape 37"/>
              <p:cNvSpPr/>
              <p:nvPr/>
            </p:nvSpPr>
            <p:spPr>
              <a:xfrm>
                <a:off x="8012520" y="3721320"/>
                <a:ext cx="46908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11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65" name="CustomShape 38"/>
              <p:cNvSpPr/>
              <p:nvPr/>
            </p:nvSpPr>
            <p:spPr>
              <a:xfrm>
                <a:off x="8619480" y="3720240"/>
                <a:ext cx="46908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12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66" name="CustomShape 39"/>
              <p:cNvSpPr/>
              <p:nvPr/>
            </p:nvSpPr>
            <p:spPr>
              <a:xfrm>
                <a:off x="9231840" y="3720240"/>
                <a:ext cx="46908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13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67" name="CustomShape 40"/>
              <p:cNvSpPr/>
              <p:nvPr/>
            </p:nvSpPr>
            <p:spPr>
              <a:xfrm>
                <a:off x="9838440" y="3720240"/>
                <a:ext cx="46908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14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768" name="CustomShape 41"/>
              <p:cNvSpPr/>
              <p:nvPr/>
            </p:nvSpPr>
            <p:spPr>
              <a:xfrm>
                <a:off x="10451160" y="3720240"/>
                <a:ext cx="46908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15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769" name="Line 42"/>
            <p:cNvSpPr/>
            <p:nvPr/>
          </p:nvSpPr>
          <p:spPr>
            <a:xfrm>
              <a:off x="2154600" y="4634280"/>
              <a:ext cx="1828800" cy="0"/>
            </a:xfrm>
            <a:prstGeom prst="line">
              <a:avLst/>
            </a:prstGeom>
            <a:ln w="57240">
              <a:solidFill>
                <a:srgbClr val="ffff00"/>
              </a:solidFill>
              <a:headEnd len="med" type="oval" w="med"/>
              <a:tailEnd len="med" type="oval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0" name="Line 43"/>
            <p:cNvSpPr/>
            <p:nvPr/>
          </p:nvSpPr>
          <p:spPr>
            <a:xfrm>
              <a:off x="3373560" y="4857120"/>
              <a:ext cx="1219320" cy="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  <a:headEnd len="med" type="oval" w="med"/>
              <a:tailEnd len="med" type="oval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1" name="Line 44"/>
            <p:cNvSpPr/>
            <p:nvPr/>
          </p:nvSpPr>
          <p:spPr>
            <a:xfrm>
              <a:off x="1544760" y="5328000"/>
              <a:ext cx="3657600" cy="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  <a:headEnd len="med" type="oval" w="med"/>
              <a:tailEnd len="med" type="oval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2" name="Line 45"/>
            <p:cNvSpPr/>
            <p:nvPr/>
          </p:nvSpPr>
          <p:spPr>
            <a:xfrm>
              <a:off x="4592880" y="4634280"/>
              <a:ext cx="1219320" cy="0"/>
            </a:xfrm>
            <a:prstGeom prst="line">
              <a:avLst/>
            </a:prstGeom>
            <a:ln w="57240">
              <a:solidFill>
                <a:srgbClr val="ffff00"/>
              </a:solidFill>
              <a:headEnd len="med" type="oval" w="med"/>
              <a:tailEnd len="med" type="oval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3" name="Line 46"/>
            <p:cNvSpPr/>
            <p:nvPr/>
          </p:nvSpPr>
          <p:spPr>
            <a:xfrm>
              <a:off x="3373560" y="5548680"/>
              <a:ext cx="3046680" cy="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  <a:headEnd len="med" type="oval" w="med"/>
              <a:tailEnd len="med" type="oval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4" name="Line 47"/>
            <p:cNvSpPr/>
            <p:nvPr/>
          </p:nvSpPr>
          <p:spPr>
            <a:xfrm>
              <a:off x="4592880" y="5091480"/>
              <a:ext cx="2438280" cy="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  <a:headEnd len="med" type="oval" w="med"/>
              <a:tailEnd len="med" type="oval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5" name="Line 48"/>
            <p:cNvSpPr/>
            <p:nvPr/>
          </p:nvSpPr>
          <p:spPr>
            <a:xfrm>
              <a:off x="5202360" y="4862880"/>
              <a:ext cx="2438640" cy="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  <a:headEnd len="med" type="oval" w="med"/>
              <a:tailEnd len="med" type="oval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6" name="Line 49"/>
            <p:cNvSpPr/>
            <p:nvPr/>
          </p:nvSpPr>
          <p:spPr>
            <a:xfrm>
              <a:off x="6415200" y="5333760"/>
              <a:ext cx="1831680" cy="0"/>
            </a:xfrm>
            <a:prstGeom prst="line">
              <a:avLst/>
            </a:prstGeom>
            <a:ln w="57240">
              <a:solidFill>
                <a:srgbClr val="ffff00"/>
              </a:solidFill>
              <a:headEnd len="med" type="oval" w="med"/>
              <a:tailEnd len="med" type="oval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7" name="Line 50"/>
            <p:cNvSpPr/>
            <p:nvPr/>
          </p:nvSpPr>
          <p:spPr>
            <a:xfrm>
              <a:off x="2764080" y="5777280"/>
              <a:ext cx="6702120" cy="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  <a:headEnd len="med" type="oval" w="med"/>
              <a:tailEnd len="med" type="oval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8" name="Line 51"/>
            <p:cNvSpPr/>
            <p:nvPr/>
          </p:nvSpPr>
          <p:spPr>
            <a:xfrm>
              <a:off x="8856720" y="4876560"/>
              <a:ext cx="1222560" cy="0"/>
            </a:xfrm>
            <a:prstGeom prst="line">
              <a:avLst/>
            </a:prstGeom>
            <a:ln w="57240">
              <a:solidFill>
                <a:srgbClr val="ffff00"/>
              </a:solidFill>
              <a:headEnd len="med" type="oval" w="med"/>
              <a:tailEnd len="med" type="oval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9" name="Line 52"/>
            <p:cNvSpPr/>
            <p:nvPr/>
          </p:nvSpPr>
          <p:spPr>
            <a:xfrm>
              <a:off x="6421680" y="4647960"/>
              <a:ext cx="2432160" cy="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  <a:headEnd len="med" type="oval" w="med"/>
              <a:tailEnd len="med" type="oval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198745C-3E13-4B3D-A8D1-CE0ECDFE6DE1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63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78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 greedy algorithm for the Activity Selection Problem: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Greedy characteristics of the above algorithm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Taking the earliest finish activity gives more time for all others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We pick an activity preserving the "maximum remaining time"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Activity Selection Problem: Greedy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3" name="CustomShape 4"/>
          <p:cNvSpPr/>
          <p:nvPr/>
        </p:nvSpPr>
        <p:spPr>
          <a:xfrm>
            <a:off x="619200" y="1992240"/>
            <a:ext cx="10946880" cy="1491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While 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in not empty)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Select from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an activity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with the earliest finish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Remove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+ all activities from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conflicting with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797F600-C642-4792-BD81-66F2ED6A17D6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63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78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Single scan (linear) implementation of the greedy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algorithm for the Activity Selection Problem: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Activity Selection Problem: Implementation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7" name="CustomShape 4"/>
          <p:cNvSpPr/>
          <p:nvPr/>
        </p:nvSpPr>
        <p:spPr>
          <a:xfrm>
            <a:off x="757080" y="2599200"/>
            <a:ext cx="10670760" cy="3106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Sort the activities from 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by their finish time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last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= first activity from 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a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in 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a.Start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&gt;= 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last.Finish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// 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a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does not conflict with 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last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print 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last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= 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</a:rPr>
              <a:t>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3863175-0485-4023-A398-68E30AE53161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63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78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To prove the discussed greedy is optimal we: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Need to prove the problem has a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greedy choice property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Need to prove the problem has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optimal substructure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Greedy properties are satisfied: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A solution starting with a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greedy choice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exists: the earliest finish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Optimal substructure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exists: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If we remove the activity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with the earliest finish time activity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We reduce the problem to the same problem of smaller size</a:t>
            </a:r>
            <a:br/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(without activities in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, which intersect the activity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Proving Greedy Optimality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9" dur="indefinite" restart="never" nodeType="tmRoot">
          <p:childTnLst>
            <p:seq>
              <p:cTn id="250" dur="indefinite" nodeType="mainSeq">
                <p:childTnLst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TextShape 1"/>
          <p:cNvSpPr txBox="1"/>
          <p:nvPr/>
        </p:nvSpPr>
        <p:spPr>
          <a:xfrm>
            <a:off x="912960" y="49312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Activity Selection Problem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2" name="TextShape 2"/>
          <p:cNvSpPr txBox="1"/>
          <p:nvPr/>
        </p:nvSpPr>
        <p:spPr>
          <a:xfrm>
            <a:off x="912960" y="580968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Demo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3" name="CustomShape 3"/>
          <p:cNvSpPr/>
          <p:nvPr/>
        </p:nvSpPr>
        <p:spPr>
          <a:xfrm>
            <a:off x="1674720" y="1053720"/>
            <a:ext cx="8838720" cy="3594240"/>
          </a:xfrm>
          <a:prstGeom prst="roundRect">
            <a:avLst>
              <a:gd name="adj" fmla="val 2119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TextShape 1"/>
          <p:cNvSpPr txBox="1"/>
          <p:nvPr/>
        </p:nvSpPr>
        <p:spPr>
          <a:xfrm>
            <a:off x="912960" y="48769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Heuristic Algorithms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5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Greedy, Genetic, Branch and Bound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6" name="CustomShape 3"/>
          <p:cNvSpPr/>
          <p:nvPr/>
        </p:nvSpPr>
        <p:spPr>
          <a:xfrm>
            <a:off x="3198960" y="990720"/>
            <a:ext cx="5790960" cy="3428640"/>
          </a:xfrm>
          <a:prstGeom prst="roundRect">
            <a:avLst>
              <a:gd name="adj" fmla="val 1543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6213FBF-6E3F-4DFE-8860-DBADABA07FD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66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98" name="TextShape 2"/>
          <p:cNvSpPr txBox="1"/>
          <p:nvPr/>
        </p:nvSpPr>
        <p:spPr>
          <a:xfrm>
            <a:off x="91440" y="92232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55000"/>
          </a:bodyPr>
          <a:p>
            <a:pPr marL="304920" indent="-304560">
              <a:lnSpc>
                <a:spcPct val="104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Some problems are hard to be solved (no fast algorithm exists)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4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Heuristic algorithms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solve hard problems approximately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4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They find a good solution, but cannot guarantee it is optimal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4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Examples of heuristic algorithms: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4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Greedy algorithms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– make a greedy choice at each step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4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Genetic algorithms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– based on inheritance, mutation, selection, …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4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Branch and bounds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– optimized backtracking with cut-offs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4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Others…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Heuristic Algorithms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Brute-Force Algorithms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79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2</a:t>
            </a:r>
            <a:endParaRPr b="0" lang="en-US" sz="166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6780A90-BA51-4A79-9281-F46D4E06173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0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P - Category in which the algorithms are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solvable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in polynomial time 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Polynomial -&gt; 5N</a:t>
            </a:r>
            <a:r>
              <a:rPr b="0" lang="en-US" sz="3400" spc="-1" strike="noStrike" baseline="30000">
                <a:solidFill>
                  <a:srgbClr val="ffffff"/>
                </a:solidFill>
                <a:latin typeface="Calibri"/>
              </a:rPr>
              <a:t>5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+ 3N</a:t>
            </a:r>
            <a:r>
              <a:rPr b="0" lang="en-US" sz="3400" spc="-1" strike="noStrike" baseline="30000">
                <a:solidFill>
                  <a:srgbClr val="ffffff"/>
                </a:solidFill>
                <a:latin typeface="Calibri"/>
              </a:rPr>
              <a:t>4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+ N is O(N</a:t>
            </a:r>
            <a:r>
              <a:rPr b="0" lang="en-US" sz="3400" spc="-1" strike="noStrike" baseline="30000">
                <a:solidFill>
                  <a:srgbClr val="ffffff"/>
                </a:solidFill>
                <a:latin typeface="Calibri"/>
              </a:rPr>
              <a:t>5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Not a polynomial -&gt; 2</a:t>
            </a:r>
            <a:r>
              <a:rPr b="0" lang="en-US" sz="3400" spc="-1" strike="noStrike" baseline="30000">
                <a:solidFill>
                  <a:srgbClr val="ffffff"/>
                </a:solidFill>
                <a:latin typeface="Calibri"/>
              </a:rPr>
              <a:t>N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 vs NP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3" name="CustomShape 4"/>
          <p:cNvSpPr/>
          <p:nvPr/>
        </p:nvSpPr>
        <p:spPr>
          <a:xfrm>
            <a:off x="4944240" y="426708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5"/>
          <p:cNvSpPr/>
          <p:nvPr/>
        </p:nvSpPr>
        <p:spPr>
          <a:xfrm>
            <a:off x="5661360" y="493200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9" dur="indefinite" restart="never" nodeType="tmRoot">
          <p:childTnLst>
            <p:seq>
              <p:cTn id="310" dur="indefinite" nodeType="mainSeq">
                <p:childTnLst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CustomShape 1"/>
          <p:cNvSpPr/>
          <p:nvPr/>
        </p:nvSpPr>
        <p:spPr>
          <a:xfrm>
            <a:off x="7502400" y="317232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A9C0CD7-3EC1-47ED-8929-2AE514D4146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07" name="TextShape 3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NP - Category in which the algorithms are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verifiable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in polynomial time.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Decision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problems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Example: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Does a route shorter than L exist?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Yes/No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8" name="TextShape 4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 vs NP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9" name="CustomShape 5"/>
          <p:cNvSpPr/>
          <p:nvPr/>
        </p:nvSpPr>
        <p:spPr>
          <a:xfrm>
            <a:off x="8304120" y="469620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6"/>
          <p:cNvSpPr/>
          <p:nvPr/>
        </p:nvSpPr>
        <p:spPr>
          <a:xfrm>
            <a:off x="9021240" y="536112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11" name="CustomShape 7"/>
          <p:cNvSpPr/>
          <p:nvPr/>
        </p:nvSpPr>
        <p:spPr>
          <a:xfrm>
            <a:off x="7573320" y="44956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25" dur="indefinite" restart="never" nodeType="tmRoot">
          <p:childTnLst>
            <p:seq>
              <p:cTn id="326" dur="indefinite" nodeType="mainSeq">
                <p:childTnLst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ustomShape 1"/>
          <p:cNvSpPr/>
          <p:nvPr/>
        </p:nvSpPr>
        <p:spPr>
          <a:xfrm rot="21397200">
            <a:off x="3668760" y="3720600"/>
            <a:ext cx="1734480" cy="215280"/>
          </a:xfrm>
          <a:prstGeom prst="rightArrow">
            <a:avLst>
              <a:gd name="adj1" fmla="val 41993"/>
              <a:gd name="adj2" fmla="val 776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2"/>
          <p:cNvSpPr/>
          <p:nvPr/>
        </p:nvSpPr>
        <p:spPr>
          <a:xfrm>
            <a:off x="1217520" y="317232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0176296-172F-4037-85D4-680B20F9EAA0}" type="slidenum">
              <a:rPr b="0" lang="en-US" sz="7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815" name="TextShape 4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</a:rPr>
              <a:t>P vs NP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6" name="CustomShape 5"/>
          <p:cNvSpPr/>
          <p:nvPr/>
        </p:nvSpPr>
        <p:spPr>
          <a:xfrm rot="21397200">
            <a:off x="3599640" y="5673960"/>
            <a:ext cx="1734480" cy="215280"/>
          </a:xfrm>
          <a:prstGeom prst="rightArrow">
            <a:avLst>
              <a:gd name="adj1" fmla="val 41993"/>
              <a:gd name="adj2" fmla="val 776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6"/>
          <p:cNvSpPr/>
          <p:nvPr/>
        </p:nvSpPr>
        <p:spPr>
          <a:xfrm>
            <a:off x="5762880" y="5029200"/>
            <a:ext cx="1276920" cy="4557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Sorting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8" name="CustomShape 7"/>
          <p:cNvSpPr/>
          <p:nvPr/>
        </p:nvSpPr>
        <p:spPr>
          <a:xfrm>
            <a:off x="6318720" y="5940360"/>
            <a:ext cx="2462400" cy="4557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Traversing lists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9" name="CustomShape 8"/>
          <p:cNvSpPr/>
          <p:nvPr/>
        </p:nvSpPr>
        <p:spPr>
          <a:xfrm>
            <a:off x="7407000" y="4633200"/>
            <a:ext cx="3524760" cy="4557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Finding shortest route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0" name="CustomShape 9"/>
          <p:cNvSpPr/>
          <p:nvPr/>
        </p:nvSpPr>
        <p:spPr>
          <a:xfrm>
            <a:off x="8063280" y="5281920"/>
            <a:ext cx="3785400" cy="4557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Look-ups in hash tables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1" name="CustomShape 10"/>
          <p:cNvSpPr/>
          <p:nvPr/>
        </p:nvSpPr>
        <p:spPr>
          <a:xfrm>
            <a:off x="1979640" y="469620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11"/>
          <p:cNvSpPr/>
          <p:nvPr/>
        </p:nvSpPr>
        <p:spPr>
          <a:xfrm>
            <a:off x="2719080" y="5361120"/>
            <a:ext cx="3488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23" name="CustomShape 12"/>
          <p:cNvSpPr/>
          <p:nvPr/>
        </p:nvSpPr>
        <p:spPr>
          <a:xfrm>
            <a:off x="1418760" y="4446720"/>
            <a:ext cx="5576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NP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24" name="CustomShape 13"/>
          <p:cNvSpPr/>
          <p:nvPr/>
        </p:nvSpPr>
        <p:spPr>
          <a:xfrm>
            <a:off x="1756080" y="3172320"/>
            <a:ext cx="2275560" cy="1086480"/>
          </a:xfrm>
          <a:custGeom>
            <a:avLst/>
            <a:gdLst/>
            <a:ahLst/>
            <a:rect l="l" t="t" r="r" b="b"/>
            <a:pathLst>
              <a:path w="2275922" h="1086878">
                <a:moveTo>
                  <a:pt x="1137961" y="0"/>
                </a:moveTo>
                <a:cubicBezTo>
                  <a:pt x="1543020" y="0"/>
                  <a:pt x="1914526" y="143660"/>
                  <a:pt x="2204307" y="382809"/>
                </a:cubicBezTo>
                <a:lnTo>
                  <a:pt x="2275922" y="447896"/>
                </a:lnTo>
                <a:lnTo>
                  <a:pt x="2243720" y="500740"/>
                </a:lnTo>
                <a:cubicBezTo>
                  <a:pt x="2004081" y="854374"/>
                  <a:pt x="1598256" y="1086878"/>
                  <a:pt x="1137961" y="1086878"/>
                </a:cubicBezTo>
                <a:cubicBezTo>
                  <a:pt x="677666" y="1086878"/>
                  <a:pt x="271841" y="854374"/>
                  <a:pt x="32202" y="500740"/>
                </a:cubicBezTo>
                <a:lnTo>
                  <a:pt x="0" y="447896"/>
                </a:lnTo>
                <a:lnTo>
                  <a:pt x="71615" y="382809"/>
                </a:lnTo>
                <a:cubicBezTo>
                  <a:pt x="361396" y="143660"/>
                  <a:pt x="732902" y="0"/>
                  <a:pt x="1137961" y="0"/>
                </a:cubicBez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14"/>
          <p:cNvSpPr/>
          <p:nvPr/>
        </p:nvSpPr>
        <p:spPr>
          <a:xfrm>
            <a:off x="1915560" y="3370320"/>
            <a:ext cx="1956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NP-complete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26" name="CustomShape 15"/>
          <p:cNvSpPr/>
          <p:nvPr/>
        </p:nvSpPr>
        <p:spPr>
          <a:xfrm>
            <a:off x="4525560" y="3884760"/>
            <a:ext cx="28922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The hardest in NP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7" name="CustomShape 16"/>
          <p:cNvSpPr/>
          <p:nvPr/>
        </p:nvSpPr>
        <p:spPr>
          <a:xfrm>
            <a:off x="4505400" y="2755800"/>
            <a:ext cx="1973160" cy="45576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Subset sum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8" name="CustomShape 17"/>
          <p:cNvSpPr/>
          <p:nvPr/>
        </p:nvSpPr>
        <p:spPr>
          <a:xfrm>
            <a:off x="6298920" y="3374640"/>
            <a:ext cx="3041640" cy="45576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Set-Cover problem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9" name="CustomShape 18"/>
          <p:cNvSpPr/>
          <p:nvPr/>
        </p:nvSpPr>
        <p:spPr>
          <a:xfrm>
            <a:off x="6609600" y="2247840"/>
            <a:ext cx="4821840" cy="79092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Knapsack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(Can a value &gt;= V be achieved?)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49" dur="indefinite" restart="never" nodeType="tmRoot">
          <p:childTnLst>
            <p:seq>
              <p:cTn id="350" dur="indefinite" nodeType="mainSeq">
                <p:childTnLst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ustomShape 1"/>
          <p:cNvSpPr/>
          <p:nvPr/>
        </p:nvSpPr>
        <p:spPr>
          <a:xfrm>
            <a:off x="1217520" y="317232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0807F22-6718-4133-883A-D58BBDF8314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3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 vs NP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3" name="CustomShape 4"/>
          <p:cNvSpPr/>
          <p:nvPr/>
        </p:nvSpPr>
        <p:spPr>
          <a:xfrm>
            <a:off x="1979640" y="469620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5"/>
          <p:cNvSpPr/>
          <p:nvPr/>
        </p:nvSpPr>
        <p:spPr>
          <a:xfrm>
            <a:off x="1560600" y="160020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6"/>
          <p:cNvSpPr/>
          <p:nvPr/>
        </p:nvSpPr>
        <p:spPr>
          <a:xfrm>
            <a:off x="2696400" y="536112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36" name="CustomShape 7"/>
          <p:cNvSpPr/>
          <p:nvPr/>
        </p:nvSpPr>
        <p:spPr>
          <a:xfrm>
            <a:off x="1368000" y="444672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37" name="CustomShape 8"/>
          <p:cNvSpPr/>
          <p:nvPr/>
        </p:nvSpPr>
        <p:spPr>
          <a:xfrm>
            <a:off x="1675800" y="337032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NP-complete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38" name="CustomShape 9"/>
          <p:cNvSpPr/>
          <p:nvPr/>
        </p:nvSpPr>
        <p:spPr>
          <a:xfrm>
            <a:off x="2099880" y="2346480"/>
            <a:ext cx="15879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NP-hard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39" name="CustomShape 10"/>
          <p:cNvSpPr/>
          <p:nvPr/>
        </p:nvSpPr>
        <p:spPr>
          <a:xfrm rot="9897600">
            <a:off x="3820320" y="2291400"/>
            <a:ext cx="950040" cy="215280"/>
          </a:xfrm>
          <a:prstGeom prst="rightArrow">
            <a:avLst>
              <a:gd name="adj1" fmla="val 41993"/>
              <a:gd name="adj2" fmla="val 776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11"/>
          <p:cNvSpPr/>
          <p:nvPr/>
        </p:nvSpPr>
        <p:spPr>
          <a:xfrm>
            <a:off x="4449240" y="1752480"/>
            <a:ext cx="350028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At least as hard 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as NP-complete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1" name="CustomShape 12"/>
          <p:cNvSpPr/>
          <p:nvPr/>
        </p:nvSpPr>
        <p:spPr>
          <a:xfrm>
            <a:off x="5121360" y="3048120"/>
            <a:ext cx="5109840" cy="1004400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Knapsack (optimization)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(maximize V)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42" name="CustomShape 13"/>
          <p:cNvSpPr/>
          <p:nvPr/>
        </p:nvSpPr>
        <p:spPr>
          <a:xfrm>
            <a:off x="7527240" y="4200480"/>
            <a:ext cx="3447000" cy="577800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Halting problem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3" name="CustomShape 14"/>
          <p:cNvSpPr/>
          <p:nvPr/>
        </p:nvSpPr>
        <p:spPr>
          <a:xfrm>
            <a:off x="5415120" y="4984560"/>
            <a:ext cx="4087080" cy="577800"/>
          </a:xfrm>
          <a:prstGeom prst="rect">
            <a:avLst/>
          </a:prstGeom>
          <a:noFill/>
          <a:ln>
            <a:solidFill>
              <a:srgbClr val="0097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Traveling salesman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44" name="CustomShape 15"/>
          <p:cNvSpPr/>
          <p:nvPr/>
        </p:nvSpPr>
        <p:spPr>
          <a:xfrm rot="3106200">
            <a:off x="749880" y="3944880"/>
            <a:ext cx="950040" cy="215280"/>
          </a:xfrm>
          <a:prstGeom prst="rightArrow">
            <a:avLst>
              <a:gd name="adj1" fmla="val 41993"/>
              <a:gd name="adj2" fmla="val 7762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5" name="Picture 21" descr=""/>
          <p:cNvPicPr/>
          <p:nvPr/>
        </p:nvPicPr>
        <p:blipFill>
          <a:blip r:embed="rId1"/>
          <a:stretch/>
        </p:blipFill>
        <p:spPr>
          <a:xfrm>
            <a:off x="537120" y="2780640"/>
            <a:ext cx="794160" cy="79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95" dur="indefinite" restart="never" nodeType="tmRoot">
          <p:childTnLst>
            <p:seq>
              <p:cTn id="396" dur="indefinite" nodeType="mainSeq">
                <p:childTnLst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167472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86D8DA4-90BF-437C-82CF-B2D39661201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4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 vs NP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9" name="CustomShape 4"/>
          <p:cNvSpPr/>
          <p:nvPr/>
        </p:nvSpPr>
        <p:spPr>
          <a:xfrm>
            <a:off x="2436840" y="441972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5"/>
          <p:cNvSpPr/>
          <p:nvPr/>
        </p:nvSpPr>
        <p:spPr>
          <a:xfrm>
            <a:off x="2017800" y="132372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6"/>
          <p:cNvSpPr/>
          <p:nvPr/>
        </p:nvSpPr>
        <p:spPr>
          <a:xfrm>
            <a:off x="315360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52" name="CustomShape 7"/>
          <p:cNvSpPr/>
          <p:nvPr/>
        </p:nvSpPr>
        <p:spPr>
          <a:xfrm>
            <a:off x="182520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53" name="CustomShape 8"/>
          <p:cNvSpPr/>
          <p:nvPr/>
        </p:nvSpPr>
        <p:spPr>
          <a:xfrm>
            <a:off x="213300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NP-complete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54" name="CustomShape 9"/>
          <p:cNvSpPr/>
          <p:nvPr/>
        </p:nvSpPr>
        <p:spPr>
          <a:xfrm>
            <a:off x="2557080" y="2069640"/>
            <a:ext cx="15879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NP-hard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55" name="CustomShape 10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11"/>
          <p:cNvSpPr/>
          <p:nvPr/>
        </p:nvSpPr>
        <p:spPr>
          <a:xfrm>
            <a:off x="7808760" y="441972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12"/>
          <p:cNvSpPr/>
          <p:nvPr/>
        </p:nvSpPr>
        <p:spPr>
          <a:xfrm>
            <a:off x="7389720" y="132372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13"/>
          <p:cNvSpPr/>
          <p:nvPr/>
        </p:nvSpPr>
        <p:spPr>
          <a:xfrm>
            <a:off x="852588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59" name="CustomShape 14"/>
          <p:cNvSpPr/>
          <p:nvPr/>
        </p:nvSpPr>
        <p:spPr>
          <a:xfrm>
            <a:off x="719748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60" name="CustomShape 15"/>
          <p:cNvSpPr/>
          <p:nvPr/>
        </p:nvSpPr>
        <p:spPr>
          <a:xfrm>
            <a:off x="750492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NP-complete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61" name="CustomShape 16"/>
          <p:cNvSpPr/>
          <p:nvPr/>
        </p:nvSpPr>
        <p:spPr>
          <a:xfrm>
            <a:off x="7929360" y="2069640"/>
            <a:ext cx="15879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NP-hard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CustomShape 1"/>
          <p:cNvSpPr/>
          <p:nvPr/>
        </p:nvSpPr>
        <p:spPr>
          <a:xfrm>
            <a:off x="167472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8CD8A9B-44AC-4387-9A60-97938A4841D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6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 vs NP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5" name="CustomShape 4"/>
          <p:cNvSpPr/>
          <p:nvPr/>
        </p:nvSpPr>
        <p:spPr>
          <a:xfrm>
            <a:off x="2436840" y="441972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5"/>
          <p:cNvSpPr/>
          <p:nvPr/>
        </p:nvSpPr>
        <p:spPr>
          <a:xfrm>
            <a:off x="2017800" y="132372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6"/>
          <p:cNvSpPr/>
          <p:nvPr/>
        </p:nvSpPr>
        <p:spPr>
          <a:xfrm>
            <a:off x="315360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68" name="CustomShape 7"/>
          <p:cNvSpPr/>
          <p:nvPr/>
        </p:nvSpPr>
        <p:spPr>
          <a:xfrm>
            <a:off x="182520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69" name="CustomShape 8"/>
          <p:cNvSpPr/>
          <p:nvPr/>
        </p:nvSpPr>
        <p:spPr>
          <a:xfrm>
            <a:off x="213300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NP-complete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0" name="CustomShape 9"/>
          <p:cNvSpPr/>
          <p:nvPr/>
        </p:nvSpPr>
        <p:spPr>
          <a:xfrm>
            <a:off x="2557080" y="2069640"/>
            <a:ext cx="15879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NP-hard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1" name="CustomShape 10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11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12"/>
          <p:cNvSpPr/>
          <p:nvPr/>
        </p:nvSpPr>
        <p:spPr>
          <a:xfrm>
            <a:off x="7389720" y="132372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13"/>
          <p:cNvSpPr/>
          <p:nvPr/>
        </p:nvSpPr>
        <p:spPr>
          <a:xfrm>
            <a:off x="852588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5" name="CustomShape 14"/>
          <p:cNvSpPr/>
          <p:nvPr/>
        </p:nvSpPr>
        <p:spPr>
          <a:xfrm>
            <a:off x="719748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6" name="CustomShape 15"/>
          <p:cNvSpPr/>
          <p:nvPr/>
        </p:nvSpPr>
        <p:spPr>
          <a:xfrm>
            <a:off x="750492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NP-complete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7" name="CustomShape 16"/>
          <p:cNvSpPr/>
          <p:nvPr/>
        </p:nvSpPr>
        <p:spPr>
          <a:xfrm>
            <a:off x="7929360" y="2069640"/>
            <a:ext cx="15879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NP-hard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167472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98B7E0C-AFEB-4A75-9FCC-DE395E6AA4F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8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 vs NP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81" name="CustomShape 4"/>
          <p:cNvSpPr/>
          <p:nvPr/>
        </p:nvSpPr>
        <p:spPr>
          <a:xfrm>
            <a:off x="2436840" y="4419720"/>
            <a:ext cx="1828440" cy="182844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5"/>
          <p:cNvSpPr/>
          <p:nvPr/>
        </p:nvSpPr>
        <p:spPr>
          <a:xfrm>
            <a:off x="2017800" y="1323720"/>
            <a:ext cx="2666520" cy="26586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6"/>
          <p:cNvSpPr/>
          <p:nvPr/>
        </p:nvSpPr>
        <p:spPr>
          <a:xfrm>
            <a:off x="315360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4" name="CustomShape 7"/>
          <p:cNvSpPr/>
          <p:nvPr/>
        </p:nvSpPr>
        <p:spPr>
          <a:xfrm>
            <a:off x="182520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5" name="CustomShape 8"/>
          <p:cNvSpPr/>
          <p:nvPr/>
        </p:nvSpPr>
        <p:spPr>
          <a:xfrm>
            <a:off x="213300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NP-complete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6" name="CustomShape 9"/>
          <p:cNvSpPr/>
          <p:nvPr/>
        </p:nvSpPr>
        <p:spPr>
          <a:xfrm>
            <a:off x="2557080" y="2069640"/>
            <a:ext cx="15879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NP-hard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87" name="CustomShape 10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11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12"/>
          <p:cNvSpPr/>
          <p:nvPr/>
        </p:nvSpPr>
        <p:spPr>
          <a:xfrm>
            <a:off x="6780240" y="1523880"/>
            <a:ext cx="3885840" cy="472392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13"/>
          <p:cNvSpPr/>
          <p:nvPr/>
        </p:nvSpPr>
        <p:spPr>
          <a:xfrm>
            <a:off x="852588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91" name="CustomShape 14"/>
          <p:cNvSpPr/>
          <p:nvPr/>
        </p:nvSpPr>
        <p:spPr>
          <a:xfrm>
            <a:off x="719748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92" name="CustomShape 15"/>
          <p:cNvSpPr/>
          <p:nvPr/>
        </p:nvSpPr>
        <p:spPr>
          <a:xfrm>
            <a:off x="750492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NP-complete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93" name="CustomShape 16"/>
          <p:cNvSpPr/>
          <p:nvPr/>
        </p:nvSpPr>
        <p:spPr>
          <a:xfrm>
            <a:off x="7929360" y="2069640"/>
            <a:ext cx="15879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NP-hard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DEFFD27-9CE8-46C0-8598-B0B5DF7A245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9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Millennium Problem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Prize of $1,000,000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Prove either P=NP or P!=NP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Currently &gt; 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100 attempts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 vs NP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7" name="CustomShape 4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5"/>
          <p:cNvSpPr/>
          <p:nvPr/>
        </p:nvSpPr>
        <p:spPr>
          <a:xfrm>
            <a:off x="7047000" y="2895480"/>
            <a:ext cx="3352320" cy="335232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6"/>
          <p:cNvSpPr/>
          <p:nvPr/>
        </p:nvSpPr>
        <p:spPr>
          <a:xfrm>
            <a:off x="6780240" y="1523880"/>
            <a:ext cx="3885840" cy="472392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7"/>
          <p:cNvSpPr/>
          <p:nvPr/>
        </p:nvSpPr>
        <p:spPr>
          <a:xfrm>
            <a:off x="8525880" y="5084280"/>
            <a:ext cx="39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01" name="CustomShape 8"/>
          <p:cNvSpPr/>
          <p:nvPr/>
        </p:nvSpPr>
        <p:spPr>
          <a:xfrm>
            <a:off x="7197480" y="4169880"/>
            <a:ext cx="659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02" name="CustomShape 9"/>
          <p:cNvSpPr/>
          <p:nvPr/>
        </p:nvSpPr>
        <p:spPr>
          <a:xfrm>
            <a:off x="7504920" y="3093480"/>
            <a:ext cx="2436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NP-complete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03" name="CustomShape 10"/>
          <p:cNvSpPr/>
          <p:nvPr/>
        </p:nvSpPr>
        <p:spPr>
          <a:xfrm>
            <a:off x="7929360" y="2069640"/>
            <a:ext cx="15879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NP-hard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TextShape 1"/>
          <p:cNvSpPr txBox="1"/>
          <p:nvPr/>
        </p:nvSpPr>
        <p:spPr>
          <a:xfrm>
            <a:off x="912960" y="48769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The Set Cover Problem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5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Using Greedy for Approximation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6" name="CustomShape 3"/>
          <p:cNvSpPr/>
          <p:nvPr/>
        </p:nvSpPr>
        <p:spPr>
          <a:xfrm>
            <a:off x="3732120" y="838080"/>
            <a:ext cx="4723920" cy="3703680"/>
          </a:xfrm>
          <a:prstGeom prst="roundRect">
            <a:avLst>
              <a:gd name="adj" fmla="val 1134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4DFBEEA-7FA0-4E55-A631-2900E2E27DC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0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74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The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Set Cover Problem (SCP)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is such a problem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SCP formulation: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Given a set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=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{1,2,…,m}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called "the Universe"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And a set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={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{…}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 {…}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 {…}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…} of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sets whose union =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U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Find the smallest subset of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the union of which =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(if it exists)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Example of SCP: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 = {1, 2, 3, 4, 5, 6}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 = { {1, 3},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{1}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{2, 4}, {2, 5}, {2, 6},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{2, 3, 6}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{4, 6},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{4, 5, 6}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{6} }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Set Cover Problem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1" dur="indefinite" restart="never" nodeType="tmRoot">
          <p:childTnLst>
            <p:seq>
              <p:cTn id="422" dur="indefinite" nodeType="mainSeq">
                <p:childTnLst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Brute-Force Algorithms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3</a:t>
            </a:r>
            <a:endParaRPr b="0" lang="en-US" sz="166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91F3CB1-5ACE-4FE0-9446-CD915D777FD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1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88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The SCP turns out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very complex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!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 optimal solution is 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NP-complete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Infeasible for real-world calculations (unless 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P = NP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Good solutions can be achieved through a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greedy approach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At each step pick the set containing the largest number of uncovered elements, e. g.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U = {1, 2, 3, 4, 5, 6}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 = { {1, 3},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{1}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{2, 4}, {2, 5}, {2, 6},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{2, 3, 6}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{4, 6},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{4, 5, 6}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, {6} }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Set Cover Problem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1" dur="indefinite" restart="never" nodeType="tmRoot">
          <p:childTnLst>
            <p:seq>
              <p:cTn id="452" dur="indefinite" nodeType="mainSeq">
                <p:childTnLst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TextShape 1"/>
          <p:cNvSpPr txBox="1"/>
          <p:nvPr/>
        </p:nvSpPr>
        <p:spPr>
          <a:xfrm>
            <a:off x="912960" y="48769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The Set Cover Problem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4" name="TextShape 2"/>
          <p:cNvSpPr txBox="1"/>
          <p:nvPr/>
        </p:nvSpPr>
        <p:spPr>
          <a:xfrm>
            <a:off x="912960" y="57549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Coding Exercise (Lab)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5" name="CustomShape 3"/>
          <p:cNvSpPr/>
          <p:nvPr/>
        </p:nvSpPr>
        <p:spPr>
          <a:xfrm>
            <a:off x="3732120" y="838080"/>
            <a:ext cx="4723920" cy="3703680"/>
          </a:xfrm>
          <a:prstGeom prst="roundRect">
            <a:avLst>
              <a:gd name="adj" fmla="val 1134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5A31BF2-B79F-430A-8A39-683DEA59C18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17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67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Recommended further reading on greedy algorithms: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Lecture @ Boston University (Shang-Hua Teng)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www.cs.bu.edu/~steng/teaching/Fall2003/lectures/lecture7.ppt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Lecture @ University of Pennsylvania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www.cis.upenn.edu/~matuszek/cit594-2005/Lectures/36-greedy.ppt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Book on Algorithms @ Berkeley University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www.cs.berkeley.edu/~vazirani/algorithms/chap5.pdf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Book "Programming = ++ Algorithms;" – Chapter 9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www.programirane.org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References &amp; Further Reading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EB65E30-630C-4CF8-8F31-F2C54597051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2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Greedy algorithms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make local optimal decision at each step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and expect to achieve the global optimal solution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Greedy algorithms give optimal solution for problems holding: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Greedy choice &amp; optimal substructure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Heuristic algorithms give approximation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Not always the optimal solution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2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Summary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22" name="Picture 2" descr=""/>
          <p:cNvPicPr/>
          <p:nvPr/>
        </p:nvPicPr>
        <p:blipFill>
          <a:blip r:embed="rId1"/>
          <a:stretch/>
        </p:blipFill>
        <p:spPr>
          <a:xfrm>
            <a:off x="8082720" y="3435480"/>
            <a:ext cx="3483360" cy="258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7" dur="indefinite" restart="never" nodeType="tmRoot">
          <p:childTnLst>
            <p:seq>
              <p:cTn id="478" dur="indefinite" nodeType="mainSeq">
                <p:childTnLst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Brute-Force Algorithms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217520" y="2362320"/>
            <a:ext cx="9219960" cy="26665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15987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33512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510372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685656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1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8609040" y="2666880"/>
            <a:ext cx="1371240" cy="213336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600" spc="-1" strike="noStrike">
                <a:solidFill>
                  <a:srgbClr val="ffffff"/>
                </a:solidFill>
                <a:latin typeface="Calibri"/>
              </a:rPr>
              <a:t>0</a:t>
            </a:r>
            <a:endParaRPr b="0" lang="en-US" sz="16600" spc="-1" strike="noStrike">
              <a:latin typeface="Arial"/>
            </a:endParaRPr>
          </a:p>
        </p:txBody>
      </p:sp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LibreOffice/6.2.5.2$Linux_X86_64 LibreOffice_project/20$Build-2</Application>
  <Words>2377</Words>
  <Paragraphs>741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Course Instances - https://softuni.bg/opencourses/algorithms</dc:description>
  <cp:keywords>algorithms graphs dynamic programming combinatorics recursion sorting searching greedy SoftUni Software University programming software development software engineering course</cp:keywords>
  <dc:language>en-US</dc:language>
  <cp:lastModifiedBy/>
  <dcterms:modified xsi:type="dcterms:W3CDTF">2019-08-02T20:05:21Z</dcterms:modified>
  <cp:revision>3</cp:revision>
  <dc:subject>Software Development Course</dc:subject>
  <dc:title>Greedy Algorithms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83</vt:i4>
  </property>
  <property fmtid="{D5CDD505-2E9C-101B-9397-08002B2CF9AE}" pid="12" name="_TemplateID">
    <vt:lpwstr>TC027879909991</vt:lpwstr>
  </property>
  <property fmtid="{D5CDD505-2E9C-101B-9397-08002B2CF9AE}" pid="13" name="category">
    <vt:lpwstr>Algorithms, Programming, SoftUni, Software University, Programming, Software Development, Software Engineering, Course</vt:lpwstr>
  </property>
</Properties>
</file>